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365" r:id="rId3"/>
    <p:sldId id="371" r:id="rId4"/>
    <p:sldId id="366" r:id="rId5"/>
    <p:sldId id="369" r:id="rId6"/>
    <p:sldId id="370" r:id="rId7"/>
    <p:sldId id="374" r:id="rId8"/>
    <p:sldId id="281" r:id="rId9"/>
    <p:sldId id="305" r:id="rId10"/>
    <p:sldId id="343" r:id="rId11"/>
    <p:sldId id="306" r:id="rId12"/>
    <p:sldId id="3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-588" y="-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A400A-94B3-4374-B19A-E4F8984A027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7FEA5-51B5-48FF-BB55-06B8E7500DE2}">
      <dgm:prSet phldrT="[Текст]" custT="1"/>
      <dgm:spPr/>
      <dgm:t>
        <a:bodyPr lIns="36000" tIns="0" rIns="36000" bIns="0"/>
        <a:lstStyle/>
        <a:p>
          <a:r>
            <a:rPr lang="ru-RU" sz="2000" b="1" dirty="0" smtClean="0"/>
            <a:t>ситуационная</a:t>
          </a:r>
          <a:endParaRPr lang="ru-RU" sz="2000" b="1" dirty="0"/>
        </a:p>
      </dgm:t>
    </dgm:pt>
    <dgm:pt modelId="{0C74CF6A-BDD1-4E18-B483-48976E294A82}" type="parTrans" cxnId="{FCFD651A-0565-444B-9F16-E8755114EA9F}">
      <dgm:prSet/>
      <dgm:spPr/>
      <dgm:t>
        <a:bodyPr/>
        <a:lstStyle/>
        <a:p>
          <a:endParaRPr lang="ru-RU"/>
        </a:p>
      </dgm:t>
    </dgm:pt>
    <dgm:pt modelId="{A4743082-FD69-4066-93FA-1B6D2F001F31}" type="sibTrans" cxnId="{FCFD651A-0565-444B-9F16-E8755114EA9F}">
      <dgm:prSet/>
      <dgm:spPr/>
      <dgm:t>
        <a:bodyPr/>
        <a:lstStyle/>
        <a:p>
          <a:endParaRPr lang="ru-RU"/>
        </a:p>
      </dgm:t>
    </dgm:pt>
    <dgm:pt modelId="{82FF09CC-3E88-4FE8-8411-231A290CBD28}">
      <dgm:prSet phldrT="[Текст]" custT="1"/>
      <dgm:spPr/>
      <dgm:t>
        <a:bodyPr/>
        <a:lstStyle/>
        <a:p>
          <a:r>
            <a:rPr lang="ru-RU" sz="2000" b="1" dirty="0" err="1" smtClean="0"/>
            <a:t>компетентностная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E3757522-DD8C-4C30-8267-19845D51C77B}" type="parTrans" cxnId="{592AF267-DEC5-46D8-939F-60ADC1D414F3}">
      <dgm:prSet/>
      <dgm:spPr/>
      <dgm:t>
        <a:bodyPr/>
        <a:lstStyle/>
        <a:p>
          <a:endParaRPr lang="ru-RU"/>
        </a:p>
      </dgm:t>
    </dgm:pt>
    <dgm:pt modelId="{D18F1C30-2A2C-473C-A194-4AD20FDF0D6B}" type="sibTrans" cxnId="{592AF267-DEC5-46D8-939F-60ADC1D414F3}">
      <dgm:prSet/>
      <dgm:spPr/>
      <dgm:t>
        <a:bodyPr/>
        <a:lstStyle/>
        <a:p>
          <a:endParaRPr lang="ru-RU"/>
        </a:p>
      </dgm:t>
    </dgm:pt>
    <dgm:pt modelId="{9C51E713-0D30-4ABB-A9CB-6E5D7E8892B1}">
      <dgm:prSet phldrT="[Текст]" custT="1"/>
      <dgm:spPr/>
      <dgm:t>
        <a:bodyPr/>
        <a:lstStyle/>
        <a:p>
          <a:r>
            <a:rPr lang="ru-RU" sz="2000" b="1" dirty="0" smtClean="0"/>
            <a:t>субъектная</a:t>
          </a:r>
          <a:r>
            <a:rPr lang="ru-RU" sz="2000" dirty="0" smtClean="0"/>
            <a:t> </a:t>
          </a:r>
          <a:endParaRPr lang="ru-RU" sz="2000" dirty="0"/>
        </a:p>
      </dgm:t>
    </dgm:pt>
    <dgm:pt modelId="{A5BD0FB5-6808-4B07-9A50-395F708318B3}" type="parTrans" cxnId="{2F6DA651-F967-410D-9DDD-A1F765F18390}">
      <dgm:prSet/>
      <dgm:spPr/>
      <dgm:t>
        <a:bodyPr/>
        <a:lstStyle/>
        <a:p>
          <a:endParaRPr lang="ru-RU"/>
        </a:p>
      </dgm:t>
    </dgm:pt>
    <dgm:pt modelId="{16377A95-21C5-46F7-94E8-8D586897AD04}" type="sibTrans" cxnId="{2F6DA651-F967-410D-9DDD-A1F765F18390}">
      <dgm:prSet/>
      <dgm:spPr/>
      <dgm:t>
        <a:bodyPr/>
        <a:lstStyle/>
        <a:p>
          <a:endParaRPr lang="ru-RU"/>
        </a:p>
      </dgm:t>
    </dgm:pt>
    <dgm:pt modelId="{A9456C97-9394-4865-BFAA-33234C83D0E1}" type="pres">
      <dgm:prSet presAssocID="{2E8A400A-94B3-4374-B19A-E4F8984A02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33233-E434-47A3-B61D-7EAA17C40B1D}" type="pres">
      <dgm:prSet presAssocID="{88B7FEA5-51B5-48FF-BB55-06B8E7500DE2}" presName="Name5" presStyleLbl="vennNode1" presStyleIdx="0" presStyleCnt="3" custLinFactX="-21058" custLinFactNeighborX="-100000" custLinFactNeighborY="-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EF061-7EF4-4BBC-B892-93400C2ADAD6}" type="pres">
      <dgm:prSet presAssocID="{A4743082-FD69-4066-93FA-1B6D2F001F31}" presName="space" presStyleCnt="0"/>
      <dgm:spPr/>
    </dgm:pt>
    <dgm:pt modelId="{76660F2F-80B5-4AB7-AA7E-550A1FB063E4}" type="pres">
      <dgm:prSet presAssocID="{82FF09CC-3E88-4FE8-8411-231A290CBD28}" presName="Name5" presStyleLbl="vennNode1" presStyleIdx="1" presStyleCnt="3" custLinFactNeighborX="-9775" custLinFactNeighborY="-1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A7BA0-B237-40B3-B3B0-5952293A7A25}" type="pres">
      <dgm:prSet presAssocID="{D18F1C30-2A2C-473C-A194-4AD20FDF0D6B}" presName="space" presStyleCnt="0"/>
      <dgm:spPr/>
    </dgm:pt>
    <dgm:pt modelId="{A7526BDE-B058-4B79-8718-DF5FB52C15E2}" type="pres">
      <dgm:prSet presAssocID="{9C51E713-0D30-4ABB-A9CB-6E5D7E8892B1}" presName="Name5" presStyleLbl="vennNode1" presStyleIdx="2" presStyleCnt="3" custLinFactX="17930" custLinFactNeighborX="100000" custLinFactNeighborY="-4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DA651-F967-410D-9DDD-A1F765F18390}" srcId="{2E8A400A-94B3-4374-B19A-E4F8984A027C}" destId="{9C51E713-0D30-4ABB-A9CB-6E5D7E8892B1}" srcOrd="2" destOrd="0" parTransId="{A5BD0FB5-6808-4B07-9A50-395F708318B3}" sibTransId="{16377A95-21C5-46F7-94E8-8D586897AD04}"/>
    <dgm:cxn modelId="{FCFD651A-0565-444B-9F16-E8755114EA9F}" srcId="{2E8A400A-94B3-4374-B19A-E4F8984A027C}" destId="{88B7FEA5-51B5-48FF-BB55-06B8E7500DE2}" srcOrd="0" destOrd="0" parTransId="{0C74CF6A-BDD1-4E18-B483-48976E294A82}" sibTransId="{A4743082-FD69-4066-93FA-1B6D2F001F31}"/>
    <dgm:cxn modelId="{5C63718C-7C15-406E-A216-F9C51BF23995}" type="presOf" srcId="{88B7FEA5-51B5-48FF-BB55-06B8E7500DE2}" destId="{B0C33233-E434-47A3-B61D-7EAA17C40B1D}" srcOrd="0" destOrd="0" presId="urn:microsoft.com/office/officeart/2005/8/layout/venn3"/>
    <dgm:cxn modelId="{D292C774-36CE-4502-A8C5-AF0634FCCE4E}" type="presOf" srcId="{9C51E713-0D30-4ABB-A9CB-6E5D7E8892B1}" destId="{A7526BDE-B058-4B79-8718-DF5FB52C15E2}" srcOrd="0" destOrd="0" presId="urn:microsoft.com/office/officeart/2005/8/layout/venn3"/>
    <dgm:cxn modelId="{859425CB-2052-4D76-8B5F-1722382FE357}" type="presOf" srcId="{2E8A400A-94B3-4374-B19A-E4F8984A027C}" destId="{A9456C97-9394-4865-BFAA-33234C83D0E1}" srcOrd="0" destOrd="0" presId="urn:microsoft.com/office/officeart/2005/8/layout/venn3"/>
    <dgm:cxn modelId="{DAAD4E19-8530-4844-975B-1F9A2055AD33}" type="presOf" srcId="{82FF09CC-3E88-4FE8-8411-231A290CBD28}" destId="{76660F2F-80B5-4AB7-AA7E-550A1FB063E4}" srcOrd="0" destOrd="0" presId="urn:microsoft.com/office/officeart/2005/8/layout/venn3"/>
    <dgm:cxn modelId="{592AF267-DEC5-46D8-939F-60ADC1D414F3}" srcId="{2E8A400A-94B3-4374-B19A-E4F8984A027C}" destId="{82FF09CC-3E88-4FE8-8411-231A290CBD28}" srcOrd="1" destOrd="0" parTransId="{E3757522-DD8C-4C30-8267-19845D51C77B}" sibTransId="{D18F1C30-2A2C-473C-A194-4AD20FDF0D6B}"/>
    <dgm:cxn modelId="{CBEAE0CB-3E3D-4EAB-85A9-062399D5920F}" type="presParOf" srcId="{A9456C97-9394-4865-BFAA-33234C83D0E1}" destId="{B0C33233-E434-47A3-B61D-7EAA17C40B1D}" srcOrd="0" destOrd="0" presId="urn:microsoft.com/office/officeart/2005/8/layout/venn3"/>
    <dgm:cxn modelId="{2AF4649E-3BFD-48AE-ABD0-8AD984F856D6}" type="presParOf" srcId="{A9456C97-9394-4865-BFAA-33234C83D0E1}" destId="{7C3EF061-7EF4-4BBC-B892-93400C2ADAD6}" srcOrd="1" destOrd="0" presId="urn:microsoft.com/office/officeart/2005/8/layout/venn3"/>
    <dgm:cxn modelId="{381A6C91-891E-430B-9947-D8DA9C39CB8A}" type="presParOf" srcId="{A9456C97-9394-4865-BFAA-33234C83D0E1}" destId="{76660F2F-80B5-4AB7-AA7E-550A1FB063E4}" srcOrd="2" destOrd="0" presId="urn:microsoft.com/office/officeart/2005/8/layout/venn3"/>
    <dgm:cxn modelId="{41A500BF-A246-4F3E-B94D-E77C11685929}" type="presParOf" srcId="{A9456C97-9394-4865-BFAA-33234C83D0E1}" destId="{47EA7BA0-B237-40B3-B3B0-5952293A7A25}" srcOrd="3" destOrd="0" presId="urn:microsoft.com/office/officeart/2005/8/layout/venn3"/>
    <dgm:cxn modelId="{73C23AD2-27B4-4D59-90EC-15021EC55E14}" type="presParOf" srcId="{A9456C97-9394-4865-BFAA-33234C83D0E1}" destId="{A7526BDE-B058-4B79-8718-DF5FB52C15E2}" srcOrd="4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321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00466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43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435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606488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05954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49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92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74523EF-3413-446E-95E8-86CEE7A9D5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147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148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698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602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98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3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49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5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86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0093" y="1244009"/>
            <a:ext cx="7764180" cy="2903447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Технологии развития индивидуальности школьника</a:t>
            </a:r>
            <a:endParaRPr lang="ru-RU" sz="6000" b="1" dirty="0">
              <a:solidFill>
                <a:srgbClr val="0000CC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8507" y="4629953"/>
            <a:ext cx="7766936" cy="1520476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ru-RU" sz="2400" b="1" dirty="0" smtClean="0"/>
              <a:t>Доктор педагогических наук, профессор </a:t>
            </a:r>
          </a:p>
          <a:p>
            <a:pPr>
              <a:lnSpc>
                <a:spcPts val="1600"/>
              </a:lnSpc>
            </a:pPr>
            <a:r>
              <a:rPr lang="ru-RU" sz="2400" b="1" dirty="0" err="1" smtClean="0"/>
              <a:t>Тамарская</a:t>
            </a:r>
            <a:r>
              <a:rPr lang="ru-RU" sz="2400" b="1" dirty="0" smtClean="0"/>
              <a:t> Нина Васильевна</a:t>
            </a:r>
          </a:p>
          <a:p>
            <a:pPr>
              <a:lnSpc>
                <a:spcPts val="1600"/>
              </a:lnSpc>
            </a:pPr>
            <a:r>
              <a:rPr lang="ru-RU" sz="2400" b="1" dirty="0" smtClean="0"/>
              <a:t>сентябрь  2015</a:t>
            </a:r>
          </a:p>
          <a:p>
            <a:pPr>
              <a:lnSpc>
                <a:spcPts val="1600"/>
              </a:lnSpc>
            </a:pPr>
            <a:r>
              <a:rPr lang="ru-RU" sz="2400" b="1" dirty="0" smtClean="0"/>
              <a:t>Ярославль-Калининград</a:t>
            </a:r>
          </a:p>
          <a:p>
            <a:pPr>
              <a:lnSpc>
                <a:spcPts val="1600"/>
              </a:lnSpc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664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3238" y="5890615"/>
            <a:ext cx="9606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>
              <a:solidFill>
                <a:srgbClr val="0000CC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5698" y="1215769"/>
            <a:ext cx="5120640" cy="2780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31520" y="1317006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Поднимите, пожалуйста, руку те, у кого девушка вращается вправо, или по часовой стрелке. </a:t>
            </a:r>
            <a:endParaRPr lang="ru-RU" sz="2000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Поднимите, пожалуйста, руку те, у кого девушка вращается влево, или </a:t>
            </a:r>
            <a:r>
              <a:rPr lang="ru-RU" sz="2000" b="1" dirty="0" err="1" smtClean="0"/>
              <a:t>ппротив</a:t>
            </a:r>
            <a:r>
              <a:rPr lang="ru-RU" sz="2000" b="1" dirty="0" smtClean="0"/>
              <a:t> часовой стрелки. </a:t>
            </a:r>
            <a:endParaRPr lang="ru-RU" sz="2000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Поднимите, пожалуйста, руку те, у кого девушка вращается то вправо, то влево.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5320" y="57888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>
                <a:solidFill>
                  <a:srgbClr val="0000CC"/>
                </a:solidFill>
              </a:rPr>
              <a:t>TEST</a:t>
            </a:r>
            <a:endParaRPr lang="pl-PL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2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320" y="57888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>
                <a:solidFill>
                  <a:srgbClr val="0000CC"/>
                </a:solidFill>
              </a:rPr>
              <a:t>TEST</a:t>
            </a:r>
            <a:endParaRPr lang="pl-PL" sz="2400" b="1" dirty="0">
              <a:solidFill>
                <a:srgbClr val="0000CC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31520" y="1268402"/>
            <a:ext cx="9144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31520" y="1496259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Cambria" panose="02040503050406030204" pitchFamily="18" charset="0"/>
                <a:cs typeface="Arial" panose="020B0604020202020204" pitchFamily="34" charset="0"/>
              </a:rPr>
              <a:t>Как использовать результаты тестирования в практической педагогической деятельности Вы узнаете на мастер-классе</a:t>
            </a:r>
            <a:endParaRPr lang="pl-PL" sz="2800" b="1" i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313" y="3127475"/>
            <a:ext cx="3032218" cy="32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6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1520" y="5783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4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81050" y="1476375"/>
            <a:ext cx="9048750" cy="190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31520" y="149625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Добро пожаловать на мастер-класс! </a:t>
            </a:r>
            <a:endParaRPr lang="pl-PL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09" y="2330202"/>
            <a:ext cx="7054215" cy="40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4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7"/>
            <a:ext cx="10972800" cy="45719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3200" b="1" dirty="0"/>
              <a:t>КОНЦЕПЦИЯ ИНДИВИДУАЛЬНОСТИ и </a:t>
            </a:r>
            <a:br>
              <a:rPr lang="ru-RU" sz="3200" b="1" dirty="0"/>
            </a:br>
            <a:r>
              <a:rPr lang="ru-RU" sz="3200" b="1" dirty="0"/>
              <a:t>КОНЦЕПЦИЯ ПЕДАГОГИКИ ИНДИВИДУАЛЬНОСТИ</a:t>
            </a:r>
          </a:p>
        </p:txBody>
      </p:sp>
      <p:pic>
        <p:nvPicPr>
          <p:cNvPr id="4099" name="Picture 3" descr="grebenuk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015817" y="1828799"/>
            <a:ext cx="3494616" cy="4505099"/>
          </a:xfrm>
          <a:noFill/>
          <a:ln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10634" y="1700214"/>
            <a:ext cx="5966884" cy="46782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Автор концепций и основатель научной школы</a:t>
            </a:r>
            <a:r>
              <a:rPr lang="ru-RU" sz="2800" dirty="0"/>
              <a:t> </a:t>
            </a:r>
          </a:p>
          <a:p>
            <a:pPr algn="ctr"/>
            <a:r>
              <a:rPr lang="ru-RU" sz="2400" b="1" dirty="0"/>
              <a:t>Доктор педагогических наук</a:t>
            </a:r>
          </a:p>
          <a:p>
            <a:pPr algn="ctr"/>
            <a:r>
              <a:rPr lang="ru-RU" sz="2400" b="1" dirty="0"/>
              <a:t> профессор</a:t>
            </a:r>
          </a:p>
          <a:p>
            <a:pPr algn="ctr"/>
            <a:r>
              <a:rPr lang="ru-RU" sz="2400" b="1" dirty="0"/>
              <a:t>О</a:t>
            </a:r>
            <a:r>
              <a:rPr lang="en-US" sz="2400" b="1" dirty="0"/>
              <a:t>.</a:t>
            </a:r>
            <a:r>
              <a:rPr lang="ru-RU" sz="2400" b="1" dirty="0"/>
              <a:t> С</a:t>
            </a:r>
            <a:r>
              <a:rPr lang="en-US" sz="2400" b="1" dirty="0"/>
              <a:t>.</a:t>
            </a:r>
            <a:r>
              <a:rPr lang="ru-RU" sz="2400" b="1" dirty="0"/>
              <a:t> Гребенюк</a:t>
            </a:r>
          </a:p>
          <a:p>
            <a:r>
              <a:rPr lang="ru-RU" dirty="0"/>
              <a:t>                       (1937 – 2003)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406400" y="457200"/>
            <a:ext cx="11379200" cy="6019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3251200" y="2819400"/>
            <a:ext cx="6197600" cy="1371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064001" y="3102429"/>
            <a:ext cx="48577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cs typeface="Arial" charset="0"/>
              </a:rPr>
              <a:t>ИНДИВИДУАЛЬНОСТЬ</a:t>
            </a:r>
            <a:endParaRPr lang="ru-RU" sz="3200" dirty="0">
              <a:solidFill>
                <a:srgbClr val="990000"/>
              </a:solidFill>
              <a:latin typeface="Arial Cyr" pitchFamily="34" charset="-5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470401" y="838200"/>
            <a:ext cx="2857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Cyr" pitchFamily="34" charset="-52"/>
              </a:rPr>
              <a:t>Интеллектуальная</a:t>
            </a:r>
            <a:endParaRPr lang="ru-RU" sz="2400" dirty="0">
              <a:latin typeface="Arial Cyr" pitchFamily="34" charset="-52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620000" y="1905000"/>
            <a:ext cx="2579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Cyr" pitchFamily="34" charset="-52"/>
                <a:cs typeface="Arial" charset="0"/>
              </a:rPr>
              <a:t>Эмоциональная</a:t>
            </a:r>
            <a:r>
              <a:rPr lang="ru-RU" sz="2400" dirty="0" smtClean="0">
                <a:latin typeface="Arial Cyr" pitchFamily="34" charset="-52"/>
              </a:rPr>
              <a:t> </a:t>
            </a:r>
            <a:endParaRPr lang="ru-RU" sz="2400" dirty="0">
              <a:latin typeface="Arial Cyr" pitchFamily="34" charset="-52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0071101" y="3219450"/>
            <a:ext cx="1403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Cyr" pitchFamily="34" charset="-52"/>
              </a:rPr>
              <a:t>Волевая</a:t>
            </a:r>
            <a:endParaRPr lang="ru-RU" sz="2400" dirty="0">
              <a:latin typeface="Arial Cyr" pitchFamily="34" charset="-52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610351" y="4943475"/>
            <a:ext cx="2856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Cyr" pitchFamily="34" charset="-52"/>
              </a:rPr>
              <a:t>Экзистенциальная</a:t>
            </a:r>
            <a:endParaRPr lang="ru-RU" sz="2400" dirty="0">
              <a:latin typeface="Arial Cyr" pitchFamily="34" charset="-52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133601" y="5029200"/>
            <a:ext cx="2433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Arial Cyr" pitchFamily="34" charset="-52"/>
                <a:cs typeface="Times New Roman" pitchFamily="18" charset="0"/>
              </a:rPr>
              <a:t>Саморегуляции</a:t>
            </a:r>
            <a:endParaRPr lang="ru-RU" sz="2400" dirty="0">
              <a:latin typeface="Arial Cyr" pitchFamily="34" charset="-52"/>
              <a:cs typeface="Times New Roman" pitchFamily="18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19667" y="3276601"/>
            <a:ext cx="21210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cs typeface="Arial" charset="0"/>
              </a:rPr>
              <a:t>Предметно-</a:t>
            </a:r>
          </a:p>
          <a:p>
            <a:pPr algn="ctr"/>
            <a:r>
              <a:rPr lang="ru-RU" sz="2400" dirty="0" smtClean="0">
                <a:cs typeface="Arial" charset="0"/>
              </a:rPr>
              <a:t>практическая</a:t>
            </a:r>
            <a:endParaRPr lang="ru-RU" sz="2400" dirty="0">
              <a:cs typeface="Arial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422401" y="1905000"/>
            <a:ext cx="2450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Cyr" pitchFamily="34" charset="-52"/>
              </a:rPr>
              <a:t>Мотивационная</a:t>
            </a:r>
            <a:endParaRPr lang="ru-RU" sz="2400" dirty="0">
              <a:latin typeface="Arial Cyr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 descr="Пергамент"/>
          <p:cNvSpPr>
            <a:spLocks noChangeArrowheads="1"/>
          </p:cNvSpPr>
          <p:nvPr/>
        </p:nvSpPr>
        <p:spPr bwMode="auto">
          <a:xfrm>
            <a:off x="4078817" y="2708276"/>
            <a:ext cx="3937000" cy="143986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>
                <a:solidFill>
                  <a:srgbClr val="000099"/>
                </a:solidFill>
              </a:rPr>
              <a:t>Концепция</a:t>
            </a:r>
          </a:p>
          <a:p>
            <a:pPr algn="ctr"/>
            <a:r>
              <a:rPr lang="ru-RU" sz="2200" b="1">
                <a:solidFill>
                  <a:srgbClr val="000099"/>
                </a:solidFill>
              </a:rPr>
              <a:t>Педагогики</a:t>
            </a:r>
          </a:p>
          <a:p>
            <a:pPr algn="ctr"/>
            <a:r>
              <a:rPr lang="ru-RU" sz="2200" b="1">
                <a:solidFill>
                  <a:srgbClr val="000099"/>
                </a:solidFill>
              </a:rPr>
              <a:t>индивидуальности</a:t>
            </a:r>
          </a:p>
        </p:txBody>
      </p:sp>
      <p:sp>
        <p:nvSpPr>
          <p:cNvPr id="13315" name="AutoShape 3" descr="Пергамент"/>
          <p:cNvSpPr>
            <a:spLocks noChangeArrowheads="1"/>
          </p:cNvSpPr>
          <p:nvPr/>
        </p:nvSpPr>
        <p:spPr bwMode="auto">
          <a:xfrm>
            <a:off x="431800" y="404814"/>
            <a:ext cx="4800600" cy="216058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254000" algn="l"/>
                <a:tab pos="457200" algn="l"/>
              </a:tabLst>
            </a:pPr>
            <a:r>
              <a:rPr lang="ru-RU"/>
              <a:t>Формирование и развитие </a:t>
            </a:r>
            <a:r>
              <a:rPr lang="ru-RU">
                <a:solidFill>
                  <a:schemeClr val="accent2"/>
                </a:solidFill>
              </a:rPr>
              <a:t>целостной индивидуальности учащегося</a:t>
            </a:r>
            <a:r>
              <a:rPr lang="ru-RU"/>
              <a:t> в педагогическом процессе (как педагогическая задача) - развитие всех психических сфер учащегося в единстве</a:t>
            </a:r>
          </a:p>
        </p:txBody>
      </p:sp>
      <p:sp>
        <p:nvSpPr>
          <p:cNvPr id="13316" name="AutoShape 4" descr="Пергамент"/>
          <p:cNvSpPr>
            <a:spLocks noChangeArrowheads="1"/>
          </p:cNvSpPr>
          <p:nvPr/>
        </p:nvSpPr>
        <p:spPr bwMode="auto">
          <a:xfrm>
            <a:off x="6959600" y="404813"/>
            <a:ext cx="4718051" cy="208756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144463" algn="l"/>
              </a:tabLst>
            </a:pPr>
            <a:r>
              <a:rPr lang="ru-RU"/>
              <a:t>Развитие </a:t>
            </a:r>
            <a:r>
              <a:rPr lang="ru-RU">
                <a:solidFill>
                  <a:schemeClr val="accent2"/>
                </a:solidFill>
              </a:rPr>
              <a:t>индивидуальности и личности учащегося в единстве</a:t>
            </a:r>
            <a:r>
              <a:rPr lang="ru-RU"/>
              <a:t>– обеспечение эффективной социализации человека благодаря развитию его психических сфер</a:t>
            </a:r>
          </a:p>
        </p:txBody>
      </p:sp>
      <p:sp>
        <p:nvSpPr>
          <p:cNvPr id="13317" name="AutoShape 5" descr="Пергамент"/>
          <p:cNvSpPr>
            <a:spLocks noChangeArrowheads="1"/>
          </p:cNvSpPr>
          <p:nvPr/>
        </p:nvSpPr>
        <p:spPr bwMode="auto">
          <a:xfrm>
            <a:off x="431800" y="4221164"/>
            <a:ext cx="4800600" cy="216058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144463" algn="l"/>
                <a:tab pos="2133600" algn="l"/>
              </a:tabLst>
            </a:pPr>
            <a:r>
              <a:rPr lang="ru-RU"/>
              <a:t>Создание условий для саморазвития индивидуальности учащегося и индивидуальности педагога (направленность на </a:t>
            </a:r>
            <a:r>
              <a:rPr lang="ru-RU">
                <a:solidFill>
                  <a:schemeClr val="accent2"/>
                </a:solidFill>
              </a:rPr>
              <a:t>субъектность участников педагогического процесса</a:t>
            </a:r>
            <a:r>
              <a:rPr lang="ru-RU"/>
              <a:t>) </a:t>
            </a:r>
          </a:p>
        </p:txBody>
      </p:sp>
      <p:sp>
        <p:nvSpPr>
          <p:cNvPr id="13318" name="AutoShape 6" descr="Пергамент"/>
          <p:cNvSpPr>
            <a:spLocks noChangeArrowheads="1"/>
          </p:cNvSpPr>
          <p:nvPr/>
        </p:nvSpPr>
        <p:spPr bwMode="auto">
          <a:xfrm>
            <a:off x="7056968" y="4221164"/>
            <a:ext cx="4703233" cy="216058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180975" algn="l"/>
              </a:tabLst>
            </a:pPr>
            <a:r>
              <a:rPr lang="ru-RU"/>
              <a:t>Переструктурирование педагогического процесса с целью активизации всех психических сфер учащегося в единстве (</a:t>
            </a:r>
            <a:r>
              <a:rPr lang="ru-RU">
                <a:solidFill>
                  <a:schemeClr val="accent2"/>
                </a:solidFill>
              </a:rPr>
              <a:t>психологизация процесса обучения и воспитания</a:t>
            </a:r>
            <a:r>
              <a:rPr lang="ru-RU"/>
              <a:t>)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97367" y="1690688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571500"/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97367" y="1690688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571500"/>
            <a:endParaRPr lang="ru-R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 rot="1724977">
            <a:off x="3119967" y="2565400"/>
            <a:ext cx="1246717" cy="615950"/>
          </a:xfrm>
          <a:prstGeom prst="leftArrow">
            <a:avLst>
              <a:gd name="adj1" fmla="val 50000"/>
              <a:gd name="adj2" fmla="val 379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-1961925">
            <a:off x="7727952" y="2565401"/>
            <a:ext cx="1248833" cy="576263"/>
          </a:xfrm>
          <a:prstGeom prst="rightArrow">
            <a:avLst>
              <a:gd name="adj1" fmla="val 50000"/>
              <a:gd name="adj2" fmla="val 40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-2008211">
            <a:off x="3119967" y="3644900"/>
            <a:ext cx="1246717" cy="615950"/>
          </a:xfrm>
          <a:prstGeom prst="leftArrow">
            <a:avLst>
              <a:gd name="adj1" fmla="val 50000"/>
              <a:gd name="adj2" fmla="val 379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1608565">
            <a:off x="7727952" y="3644901"/>
            <a:ext cx="1248833" cy="576263"/>
          </a:xfrm>
          <a:prstGeom prst="rightArrow">
            <a:avLst>
              <a:gd name="adj1" fmla="val 50000"/>
              <a:gd name="adj2" fmla="val 40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1143000"/>
            <a:ext cx="9421586" cy="2857500"/>
          </a:xfrm>
        </p:spPr>
        <p:txBody>
          <a:bodyPr/>
          <a:lstStyle/>
          <a:p>
            <a:pPr eaLnBrk="1" hangingPunct="1"/>
            <a:endParaRPr lang="ru-RU" sz="1700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28736"/>
          <a:ext cx="11049077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787981" y="4071939"/>
            <a:ext cx="57150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157110" y="4169909"/>
            <a:ext cx="57150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643258" y="4061054"/>
            <a:ext cx="57150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283029" y="4500563"/>
            <a:ext cx="329837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целенаправленное создание ситуаций для формирования знаний и умений самопознания и саморазвития индивидуальности; интеграции опыта учащихся и педагогов в различных учебно-познавательных ситуациях 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3853543" y="4572001"/>
            <a:ext cx="309154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рассмотрение психических свойств и качеств по сферам индивидуальности как психологических компетенций, обеспечение мониторинга развития индивидуальности обучающегося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6727371" y="4500564"/>
            <a:ext cx="414745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рассмотрение взаимосвязи участников образовательного процесса в ситуациях обучения, взаимозависимость деятельностей участников образовательного процесса, обеспечение единства саморазвития и формирования индивидуальности обучающегося 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9468" name="Заголовок 1"/>
          <p:cNvSpPr>
            <a:spLocks noGrp="1"/>
          </p:cNvSpPr>
          <p:nvPr>
            <p:ph type="title"/>
          </p:nvPr>
        </p:nvSpPr>
        <p:spPr>
          <a:xfrm>
            <a:off x="571500" y="142876"/>
            <a:ext cx="10972800" cy="1419225"/>
          </a:xfrm>
        </p:spPr>
        <p:txBody>
          <a:bodyPr/>
          <a:lstStyle/>
          <a:p>
            <a:r>
              <a:rPr lang="ru-RU" sz="2800" dirty="0" smtClean="0"/>
              <a:t>Модели процесса обучения с целью формирования индивидуальности обучающегося </a:t>
            </a:r>
            <a:r>
              <a:rPr lang="ru-RU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66751" y="357188"/>
            <a:ext cx="10972800" cy="17764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Технологии реализации указанных моделей придают</a:t>
            </a:r>
            <a:br>
              <a:rPr lang="ru-RU" sz="2800" b="1" dirty="0" smtClean="0"/>
            </a:br>
            <a:r>
              <a:rPr lang="ru-RU" sz="2800" b="1" dirty="0" smtClean="0"/>
              <a:t> процессу обучения новые свойства, связанные: </a:t>
            </a:r>
            <a:endParaRPr lang="ru-RU" sz="2800" b="1" dirty="0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772886" y="1654628"/>
            <a:ext cx="10885713" cy="385354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ru-RU" i="1" dirty="0" smtClean="0"/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ru-RU" i="1" dirty="0" smtClean="0"/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ru-RU" i="1" dirty="0" smtClean="0"/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ru-RU" i="1" dirty="0" smtClean="0"/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ru-RU" i="1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 3" pitchFamily="18" charset="2"/>
              <a:buNone/>
            </a:pPr>
            <a:endParaRPr lang="ru-RU" i="1" dirty="0" smtClean="0"/>
          </a:p>
          <a:p>
            <a:pPr marL="0" indent="0" eaLnBrk="1" hangingPunct="1"/>
            <a:endParaRPr lang="ru-RU" i="1" dirty="0" smtClean="0"/>
          </a:p>
          <a:p>
            <a:pPr marL="0" indent="0" eaLnBrk="1" hangingPunct="1"/>
            <a:endParaRPr lang="ru-RU" i="1" dirty="0" smtClean="0"/>
          </a:p>
          <a:p>
            <a:pPr marL="0" indent="0" eaLnBrk="1" hangingPunct="1"/>
            <a:endParaRPr lang="ru-RU" i="1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grpSp>
        <p:nvGrpSpPr>
          <p:cNvPr id="2" name="Группа 7"/>
          <p:cNvGrpSpPr/>
          <p:nvPr/>
        </p:nvGrpSpPr>
        <p:grpSpPr>
          <a:xfrm>
            <a:off x="571461" y="2164382"/>
            <a:ext cx="1413927" cy="1264618"/>
            <a:chOff x="1" y="1179"/>
            <a:chExt cx="1039018" cy="14843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" name="Нашивка 8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1" y="520688"/>
              <a:ext cx="1039018" cy="445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dirty="0"/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2000251" y="2159001"/>
            <a:ext cx="9429749" cy="822325"/>
            <a:chOff x="1000130" y="3"/>
            <a:chExt cx="5056981" cy="964803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5400000">
              <a:off x="3046219" y="-2046085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000130" y="48429"/>
              <a:ext cx="5009306" cy="867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1430" rIns="11430" bIns="11430" spcCol="1270" anchor="ctr"/>
            <a:lstStyle/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ru-RU" sz="2400" dirty="0" smtClean="0"/>
                <a:t>с усилением его психологической направленности</a:t>
              </a:r>
              <a:endParaRPr lang="ru-RU" sz="2400" i="1" dirty="0"/>
            </a:p>
          </p:txBody>
        </p:sp>
      </p:grpSp>
      <p:grpSp>
        <p:nvGrpSpPr>
          <p:cNvPr id="4" name="Группа 19"/>
          <p:cNvGrpSpPr/>
          <p:nvPr/>
        </p:nvGrpSpPr>
        <p:grpSpPr>
          <a:xfrm>
            <a:off x="571461" y="3077229"/>
            <a:ext cx="1413927" cy="1264618"/>
            <a:chOff x="1" y="1179"/>
            <a:chExt cx="1039018" cy="14843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" name="Нашивка 20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1" y="520688"/>
              <a:ext cx="1039018" cy="445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dirty="0"/>
            </a:p>
          </p:txBody>
        </p:sp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2000251" y="3071814"/>
            <a:ext cx="9429749" cy="822325"/>
            <a:chOff x="1000130" y="3"/>
            <a:chExt cx="5056981" cy="964803"/>
          </a:xfrm>
        </p:grpSpPr>
        <p:sp>
          <p:nvSpPr>
            <p:cNvPr id="24" name="Прямоугольник с двумя скругленными соседними углами 23"/>
            <p:cNvSpPr/>
            <p:nvPr/>
          </p:nvSpPr>
          <p:spPr>
            <a:xfrm rot="5400000">
              <a:off x="3046219" y="-2046085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1000130" y="48429"/>
              <a:ext cx="5009306" cy="867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1430" rIns="11430" bIns="11430" spcCol="1270" anchor="ctr"/>
            <a:lstStyle/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ru-RU" sz="2400" dirty="0" smtClean="0"/>
                <a:t>ориентацией на </a:t>
              </a:r>
              <a:r>
                <a:rPr lang="ru-RU" sz="2400" dirty="0" err="1" smtClean="0"/>
                <a:t>самоактуализацию</a:t>
              </a:r>
              <a:r>
                <a:rPr lang="ru-RU" sz="2400" dirty="0" smtClean="0"/>
                <a:t> и саморазвитие психических свойств и качеств школьника</a:t>
              </a:r>
              <a:endParaRPr lang="ru-RU" sz="2400" i="1" dirty="0"/>
            </a:p>
          </p:txBody>
        </p:sp>
      </p:grpSp>
      <p:grpSp>
        <p:nvGrpSpPr>
          <p:cNvPr id="6" name="Группа 25"/>
          <p:cNvGrpSpPr/>
          <p:nvPr/>
        </p:nvGrpSpPr>
        <p:grpSpPr>
          <a:xfrm>
            <a:off x="571461" y="4077368"/>
            <a:ext cx="1413927" cy="1264618"/>
            <a:chOff x="1" y="1179"/>
            <a:chExt cx="1039018" cy="14843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7" name="Нашивка 26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1" y="520688"/>
              <a:ext cx="1039018" cy="445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dirty="0"/>
            </a:p>
          </p:txBody>
        </p: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2000251" y="4071939"/>
            <a:ext cx="9429749" cy="822325"/>
            <a:chOff x="1000130" y="3"/>
            <a:chExt cx="5056981" cy="964803"/>
          </a:xfrm>
        </p:grpSpPr>
        <p:sp>
          <p:nvSpPr>
            <p:cNvPr id="30" name="Прямоугольник с двумя скругленными соседними углами 29"/>
            <p:cNvSpPr/>
            <p:nvPr/>
          </p:nvSpPr>
          <p:spPr>
            <a:xfrm rot="5400000">
              <a:off x="3046219" y="-2046085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1000130" y="48429"/>
              <a:ext cx="5009306" cy="867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1430" rIns="11430" bIns="11430" spcCol="1270" anchor="ctr"/>
            <a:lstStyle/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ru-RU" sz="2400" dirty="0" smtClean="0"/>
                <a:t>осуществлением самоконтроля и самооценки, прежде всего, новообразований в психических сферах индивидуальности</a:t>
              </a:r>
              <a:endParaRPr lang="ru-RU" sz="2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259286" y="1412876"/>
            <a:ext cx="4974771" cy="432389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284514" y="1382486"/>
            <a:ext cx="5007429" cy="428897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19668" y="333375"/>
            <a:ext cx="8935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990000"/>
                </a:solidFill>
                <a:cs typeface="Arial" charset="0"/>
              </a:rPr>
              <a:t>Взаимодействие </a:t>
            </a:r>
            <a:r>
              <a:rPr lang="ru-RU" sz="2800" b="1" dirty="0">
                <a:solidFill>
                  <a:srgbClr val="990000"/>
                </a:solidFill>
                <a:cs typeface="Arial" charset="0"/>
              </a:rPr>
              <a:t>учителя и учащихся в педагогическом процессе</a:t>
            </a:r>
            <a:endParaRPr lang="ru-RU" sz="2800" dirty="0">
              <a:solidFill>
                <a:srgbClr val="990000"/>
              </a:solidFill>
              <a:latin typeface="Arial Cyr" pitchFamily="34" charset="-52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295401" y="1431925"/>
            <a:ext cx="26352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Arial Cyr" pitchFamily="34" charset="-52"/>
              </a:rPr>
              <a:t>Формирование</a:t>
            </a:r>
          </a:p>
          <a:p>
            <a:pPr algn="ctr"/>
            <a:r>
              <a:rPr lang="ru-RU" sz="2000" b="1">
                <a:latin typeface="Arial Cyr" pitchFamily="34" charset="-52"/>
              </a:rPr>
              <a:t>индивидуальности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632701" y="1431925"/>
            <a:ext cx="26352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Arial Cyr" pitchFamily="34" charset="-52"/>
              </a:rPr>
              <a:t>Развитие</a:t>
            </a:r>
          </a:p>
          <a:p>
            <a:pPr algn="ctr"/>
            <a:r>
              <a:rPr lang="ru-RU" sz="2000" b="1">
                <a:latin typeface="Arial Cyr" pitchFamily="34" charset="-52"/>
              </a:rPr>
              <a:t>индивидуальности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632701" y="5377543"/>
            <a:ext cx="26352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Cyr" pitchFamily="34" charset="-52"/>
              </a:rPr>
              <a:t>Саморазвитие</a:t>
            </a:r>
          </a:p>
          <a:p>
            <a:pPr algn="ctr"/>
            <a:r>
              <a:rPr lang="ru-RU" sz="2000" b="1" dirty="0">
                <a:latin typeface="Arial Cyr" pitchFamily="34" charset="-52"/>
              </a:rPr>
              <a:t>индивидуальности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912284" y="5399315"/>
            <a:ext cx="42227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Cyr" pitchFamily="34" charset="-52"/>
              </a:rPr>
              <a:t>Создание условий для саморазвития</a:t>
            </a:r>
          </a:p>
          <a:p>
            <a:pPr algn="ctr"/>
            <a:r>
              <a:rPr lang="ru-RU" sz="2000" b="1" dirty="0">
                <a:latin typeface="Arial Cyr" pitchFamily="34" charset="-52"/>
              </a:rPr>
              <a:t>индивидуальности</a:t>
            </a: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1390651" y="2420938"/>
            <a:ext cx="9408583" cy="2952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37368" y="3068638"/>
            <a:ext cx="766233" cy="1079500"/>
            <a:chOff x="158" y="1842"/>
            <a:chExt cx="726" cy="1361"/>
          </a:xfrm>
        </p:grpSpPr>
        <p:sp>
          <p:nvSpPr>
            <p:cNvPr id="49163" name="Oval 11"/>
            <p:cNvSpPr>
              <a:spLocks noChangeArrowheads="1"/>
            </p:cNvSpPr>
            <p:nvPr/>
          </p:nvSpPr>
          <p:spPr bwMode="auto">
            <a:xfrm>
              <a:off x="295" y="1842"/>
              <a:ext cx="408" cy="40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>
              <a:off x="521" y="2251"/>
              <a:ext cx="0" cy="5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521" y="2840"/>
              <a:ext cx="363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 rot="5400000">
              <a:off x="158" y="2840"/>
              <a:ext cx="363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521" y="2387"/>
              <a:ext cx="363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68" name="Line 16"/>
            <p:cNvSpPr>
              <a:spLocks noChangeShapeType="1"/>
            </p:cNvSpPr>
            <p:nvPr/>
          </p:nvSpPr>
          <p:spPr bwMode="auto">
            <a:xfrm rot="5400000">
              <a:off x="158" y="2387"/>
              <a:ext cx="363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879418" y="3068638"/>
            <a:ext cx="766233" cy="1079500"/>
            <a:chOff x="158" y="1842"/>
            <a:chExt cx="726" cy="1361"/>
          </a:xfrm>
        </p:grpSpPr>
        <p:sp>
          <p:nvSpPr>
            <p:cNvPr id="49170" name="Oval 18"/>
            <p:cNvSpPr>
              <a:spLocks noChangeArrowheads="1"/>
            </p:cNvSpPr>
            <p:nvPr/>
          </p:nvSpPr>
          <p:spPr bwMode="auto">
            <a:xfrm>
              <a:off x="295" y="1842"/>
              <a:ext cx="408" cy="40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1" name="Line 19"/>
            <p:cNvSpPr>
              <a:spLocks noChangeShapeType="1"/>
            </p:cNvSpPr>
            <p:nvPr/>
          </p:nvSpPr>
          <p:spPr bwMode="auto">
            <a:xfrm>
              <a:off x="521" y="2251"/>
              <a:ext cx="0" cy="5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72" name="Line 20"/>
            <p:cNvSpPr>
              <a:spLocks noChangeShapeType="1"/>
            </p:cNvSpPr>
            <p:nvPr/>
          </p:nvSpPr>
          <p:spPr bwMode="auto">
            <a:xfrm>
              <a:off x="521" y="2840"/>
              <a:ext cx="363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 rot="5400000">
              <a:off x="158" y="2840"/>
              <a:ext cx="363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>
              <a:off x="521" y="2387"/>
              <a:ext cx="363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75" name="Line 23"/>
            <p:cNvSpPr>
              <a:spLocks noChangeShapeType="1"/>
            </p:cNvSpPr>
            <p:nvPr/>
          </p:nvSpPr>
          <p:spPr bwMode="auto">
            <a:xfrm rot="5400000">
              <a:off x="158" y="2387"/>
              <a:ext cx="363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76" name="AutoShape 24"/>
          <p:cNvSpPr>
            <a:spLocks noChangeArrowheads="1"/>
          </p:cNvSpPr>
          <p:nvPr/>
        </p:nvSpPr>
        <p:spPr bwMode="auto">
          <a:xfrm rot="5400000" flipV="1">
            <a:off x="5848350" y="1442509"/>
            <a:ext cx="876300" cy="3649133"/>
          </a:xfrm>
          <a:prstGeom prst="curvedRightArrow">
            <a:avLst>
              <a:gd name="adj1" fmla="val 35136"/>
              <a:gd name="adj2" fmla="val 124928"/>
              <a:gd name="adj3" fmla="val 33556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5230284" y="3486150"/>
            <a:ext cx="201718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Arial Cyr" pitchFamily="34" charset="-52"/>
              </a:rPr>
              <a:t>опыт</a:t>
            </a: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 rot="5400000" flipH="1">
            <a:off x="5368926" y="2533651"/>
            <a:ext cx="876300" cy="3651249"/>
          </a:xfrm>
          <a:prstGeom prst="curvedRightArrow">
            <a:avLst>
              <a:gd name="adj1" fmla="val 35156"/>
              <a:gd name="adj2" fmla="val 125000"/>
              <a:gd name="adj3" fmla="val 33556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2271184" y="4292601"/>
            <a:ext cx="12218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Arial Cyr" pitchFamily="34" charset="-52"/>
              </a:rPr>
              <a:t>учитель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8591552" y="4292601"/>
            <a:ext cx="1059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Arial Cyr" pitchFamily="34" charset="-52"/>
              </a:rPr>
              <a:t>ученик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5135034" y="2011364"/>
            <a:ext cx="13610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Arial Cyr" pitchFamily="34" charset="-52"/>
              </a:rPr>
              <a:t>ситуация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3292" y="24898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ПСИХОЛОГИЗАЦИЯ ПРОЦЕССА ОБУЧЕНИЯ – ТРЕБОВАНИЕ СЕГОДНЯШНЕГО ВРЕМЕНИ, В КОТОРОМ ОТРАЖАЕТСЯ ТОТ ФАКТ, ЧТО НАБИРАЮТ СИЛУ УГРОЗЫ, ПРЕЖДЕ ВСЕГО, ИНФОРМАЦИОННО-ПСИХОЛОГИЧЕСКОЙ БЕЗОПАСНОСТИ ЛИЧНОСТИ </a:t>
            </a:r>
            <a:endParaRPr lang="ru-RU" sz="2400" b="1" dirty="0">
              <a:solidFill>
                <a:srgbClr val="0000CC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4435" y="2389631"/>
            <a:ext cx="9144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31519" y="2547256"/>
            <a:ext cx="52014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Угрозы информационно-психологической безопасности личности - ЭТО:</a:t>
            </a:r>
          </a:p>
          <a:p>
            <a:pPr marL="446088" indent="-265113">
              <a:buFont typeface="Wingdings" pitchFamily="2" charset="2"/>
              <a:buChar char="§"/>
            </a:pPr>
            <a:r>
              <a:rPr lang="ru-RU" sz="2000" i="1" dirty="0" smtClean="0">
                <a:latin typeface="Book Antiqua" pitchFamily="18" charset="0"/>
                <a:cs typeface="Arial" pitchFamily="34" charset="0"/>
              </a:rPr>
              <a:t>угрозы сознанию человека;</a:t>
            </a:r>
          </a:p>
          <a:p>
            <a:pPr marL="446088" indent="-265113">
              <a:buFont typeface="Wingdings" pitchFamily="2" charset="2"/>
              <a:buChar char="§"/>
            </a:pPr>
            <a:r>
              <a:rPr lang="ru-RU" sz="2000" i="1" dirty="0" smtClean="0">
                <a:latin typeface="Book Antiqua" pitchFamily="18" charset="0"/>
                <a:cs typeface="Arial" pitchFamily="34" charset="0"/>
              </a:rPr>
              <a:t>угрозы системе ценностей человека;</a:t>
            </a:r>
          </a:p>
          <a:p>
            <a:pPr marL="446088" indent="-265113">
              <a:buFont typeface="Wingdings" pitchFamily="2" charset="2"/>
              <a:buChar char="§"/>
            </a:pPr>
            <a:r>
              <a:rPr lang="ru-RU" sz="2000" i="1" dirty="0" smtClean="0">
                <a:latin typeface="Book Antiqua" pitchFamily="18" charset="0"/>
                <a:cs typeface="Arial" pitchFamily="34" charset="0"/>
              </a:rPr>
              <a:t>угрозы психическому здоровью человека;</a:t>
            </a:r>
          </a:p>
          <a:p>
            <a:pPr marL="446088" indent="-265113">
              <a:buFont typeface="Wingdings" pitchFamily="2" charset="2"/>
              <a:buChar char="§"/>
            </a:pPr>
            <a:r>
              <a:rPr lang="ru-RU" sz="2000" i="1" dirty="0" smtClean="0">
                <a:latin typeface="Book Antiqua" pitchFamily="18" charset="0"/>
                <a:cs typeface="Arial" pitchFamily="34" charset="0"/>
              </a:rPr>
              <a:t>угрозы свободе воли человека</a:t>
            </a:r>
            <a:endParaRPr lang="ru-RU" sz="2000" i="1" dirty="0">
              <a:latin typeface="Book Antiqua" pitchFamily="18" charset="0"/>
              <a:cs typeface="Arial" pitchFamily="34" charset="0"/>
            </a:endParaRPr>
          </a:p>
          <a:p>
            <a:pPr marL="446088" indent="-265113">
              <a:buFont typeface="Wingdings" pitchFamily="2" charset="2"/>
              <a:buChar char="§"/>
            </a:pPr>
            <a:endParaRPr lang="ru-RU" sz="2000" i="1" dirty="0" smtClean="0">
              <a:latin typeface="Book Antiqua" pitchFamily="18" charset="0"/>
              <a:cs typeface="Arial" pitchFamily="34" charset="0"/>
            </a:endParaRPr>
          </a:p>
          <a:p>
            <a:pPr marL="446088" indent="-265113"/>
            <a:r>
              <a:rPr lang="ru-RU" sz="2000" dirty="0" smtClean="0">
                <a:latin typeface="Arial" pitchFamily="34" charset="0"/>
                <a:cs typeface="Arial" pitchFamily="34" charset="0"/>
              </a:rPr>
              <a:t>Угрожающими факторами являются:</a:t>
            </a:r>
          </a:p>
          <a:p>
            <a:pPr marL="446088" indent="-265113">
              <a:buFont typeface="Wingdings" pitchFamily="2" charset="2"/>
              <a:buChar char="§"/>
            </a:pPr>
            <a:r>
              <a:rPr lang="ru-RU" sz="2000" i="1" dirty="0" smtClean="0">
                <a:latin typeface="Book Antiqua" pitchFamily="18" charset="0"/>
                <a:cs typeface="Arial" pitchFamily="34" charset="0"/>
              </a:rPr>
              <a:t>интернет</a:t>
            </a:r>
          </a:p>
          <a:p>
            <a:pPr marL="446088" indent="-265113">
              <a:buFont typeface="Wingdings" pitchFamily="2" charset="2"/>
              <a:buChar char="§"/>
            </a:pPr>
            <a:r>
              <a:rPr lang="ru-RU" sz="2000" i="1" dirty="0" smtClean="0">
                <a:latin typeface="Book Antiqua" pitchFamily="18" charset="0"/>
                <a:cs typeface="Arial" pitchFamily="34" charset="0"/>
              </a:rPr>
              <a:t>компьютерные игры</a:t>
            </a:r>
          </a:p>
          <a:p>
            <a:pPr marL="446088" indent="-265113">
              <a:buFont typeface="Wingdings" pitchFamily="2" charset="2"/>
              <a:buChar char="§"/>
            </a:pPr>
            <a:r>
              <a:rPr lang="ru-RU" sz="2000" i="1" dirty="0" smtClean="0">
                <a:latin typeface="Book Antiqua" pitchFamily="18" charset="0"/>
                <a:cs typeface="Arial" pitchFamily="34" charset="0"/>
              </a:rPr>
              <a:t>информационные войны</a:t>
            </a:r>
          </a:p>
          <a:p>
            <a:pPr marL="446088" indent="-265113">
              <a:buFont typeface="Wingdings" pitchFamily="2" charset="2"/>
              <a:buChar char="§"/>
            </a:pPr>
            <a:r>
              <a:rPr lang="ru-RU" sz="2000" i="1" dirty="0" smtClean="0">
                <a:latin typeface="Book Antiqua" pitchFamily="18" charset="0"/>
                <a:cs typeface="Arial" pitchFamily="34" charset="0"/>
              </a:rPr>
              <a:t>и т.п.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26" y="3016250"/>
            <a:ext cx="48958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9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38" y="258274"/>
            <a:ext cx="7802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Тест «Вращающаяся девушка»</a:t>
            </a:r>
            <a:endParaRPr lang="pl-PL" sz="2400" b="1" dirty="0">
              <a:solidFill>
                <a:srgbClr val="0000CC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3358" y="1209134"/>
            <a:ext cx="5120640" cy="2780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239" y="1356799"/>
            <a:ext cx="5364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какую сторону вращается девушка?</a:t>
            </a:r>
          </a:p>
        </p:txBody>
      </p:sp>
      <p:pic>
        <p:nvPicPr>
          <p:cNvPr id="5" name="Рисунок 4" descr="амбидекстр тес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498" y="0"/>
            <a:ext cx="6263640" cy="6789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674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1714</TotalTime>
  <Words>403</Words>
  <Application>Microsoft Office PowerPoint</Application>
  <PresentationFormat>Произвольный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Технологии развития индивидуальности школьника</vt:lpstr>
      <vt:lpstr>КОНЦЕПЦИЯ ИНДИВИДУАЛЬНОСТИ и  КОНЦЕПЦИЯ ПЕДАГОГИКИ ИНДИВИДУАЛЬНОСТИ</vt:lpstr>
      <vt:lpstr>Слайд 3</vt:lpstr>
      <vt:lpstr>Слайд 4</vt:lpstr>
      <vt:lpstr>Модели процесса обучения с целью формирования индивидуальности обучающегося  </vt:lpstr>
      <vt:lpstr>Технологии реализации указанных моделей придают  процессу обучения новые свойства, связанные: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Тамарская</cp:lastModifiedBy>
  <cp:revision>91</cp:revision>
  <dcterms:created xsi:type="dcterms:W3CDTF">2015-09-03T10:39:15Z</dcterms:created>
  <dcterms:modified xsi:type="dcterms:W3CDTF">2015-09-24T17:41:18Z</dcterms:modified>
</cp:coreProperties>
</file>