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66" r:id="rId2"/>
    <p:sldId id="267" r:id="rId3"/>
    <p:sldId id="268" r:id="rId4"/>
    <p:sldId id="269" r:id="rId5"/>
    <p:sldId id="270" r:id="rId6"/>
    <p:sldId id="271" r:id="rId7"/>
    <p:sldId id="274" r:id="rId8"/>
    <p:sldId id="275" r:id="rId9"/>
    <p:sldId id="276" r:id="rId10"/>
    <p:sldId id="307" r:id="rId11"/>
    <p:sldId id="277" r:id="rId12"/>
    <p:sldId id="279" r:id="rId13"/>
    <p:sldId id="280" r:id="rId14"/>
    <p:sldId id="282" r:id="rId15"/>
    <p:sldId id="283" r:id="rId16"/>
    <p:sldId id="284" r:id="rId17"/>
    <p:sldId id="286" r:id="rId18"/>
    <p:sldId id="289" r:id="rId19"/>
    <p:sldId id="290" r:id="rId20"/>
    <p:sldId id="291" r:id="rId21"/>
    <p:sldId id="292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4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63300"/>
    <a:srgbClr val="FF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D7E91-CE38-4CC9-A00D-94484D031CE4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B8B8A4-37A4-4842-B045-30340BF3F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49909-E5FA-4B17-85A3-52E76CD9E0A7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5929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CE84E-2B18-4F0F-8CE4-A9974F0516E1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A97D-A542-4340-9D49-D927D8D520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6207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CE84E-2B18-4F0F-8CE4-A9974F0516E1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A97D-A542-4340-9D49-D927D8D520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8850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CE84E-2B18-4F0F-8CE4-A9974F0516E1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A97D-A542-4340-9D49-D927D8D520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7683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CE84E-2B18-4F0F-8CE4-A9974F0516E1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A97D-A542-4340-9D49-D927D8D520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5876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CE84E-2B18-4F0F-8CE4-A9974F0516E1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A97D-A542-4340-9D49-D927D8D520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62168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CE84E-2B18-4F0F-8CE4-A9974F0516E1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A97D-A542-4340-9D49-D927D8D520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96074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CE84E-2B18-4F0F-8CE4-A9974F0516E1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A97D-A542-4340-9D49-D927D8D520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1050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CE84E-2B18-4F0F-8CE4-A9974F0516E1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A97D-A542-4340-9D49-D927D8D520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731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CE84E-2B18-4F0F-8CE4-A9974F0516E1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A97D-A542-4340-9D49-D927D8D520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0597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CE84E-2B18-4F0F-8CE4-A9974F0516E1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A97D-A542-4340-9D49-D927D8D520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3398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CE84E-2B18-4F0F-8CE4-A9974F0516E1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A97D-A542-4340-9D49-D927D8D520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7569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4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CE84E-2B18-4F0F-8CE4-A9974F0516E1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6A97D-A542-4340-9D49-D927D8D520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477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60974"/>
            <a:ext cx="9144000" cy="41044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ВСЕРОССИЙСКАЯ НАУЧНО-ПРАКТИЧЕСКАЯ КОНФЕРЕНЦИЯ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          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С МЕЖДУНАРОДНЫМ УЧАСТИЕМ </a:t>
            </a:r>
          </a:p>
          <a:p>
            <a:pPr algn="ctr">
              <a:buNone/>
            </a:pPr>
            <a:endParaRPr lang="ru-RU" sz="2800" dirty="0" smtClean="0">
              <a:solidFill>
                <a:schemeClr val="accent2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ФОРМИРОВАНИЕ ПСИХОЛОГИЧЕСКИ КОМФОРТНОЙ И БЕЗОПАСНОЙ ОБРАЗОВАТЕЛЬНОЙ СРЕДЫ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В СЕЛЬСКОЙ ШКОЛЕ </a:t>
            </a:r>
            <a:endParaRPr lang="ru-RU" b="1" dirty="0">
              <a:solidFill>
                <a:schemeClr val="accent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887" t="9089" r="35782"/>
          <a:stretch/>
        </p:blipFill>
        <p:spPr bwMode="auto">
          <a:xfrm>
            <a:off x="6703996" y="5805266"/>
            <a:ext cx="2440004" cy="1052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710361" y="233963"/>
            <a:ext cx="6433639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83768" y="6021288"/>
            <a:ext cx="44644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25-26 марта 2021 г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.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63449"/>
            <a:ext cx="6048672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i="1" dirty="0">
                <a:solidFill>
                  <a:schemeClr val="accent2">
                    <a:lumMod val="50000"/>
                  </a:schemeClr>
                </a:solidFill>
              </a:rPr>
              <a:t>Министерство просвещения Российской Федерации</a:t>
            </a:r>
          </a:p>
          <a:p>
            <a:r>
              <a:rPr lang="ru-RU" sz="1100" b="1" i="1" dirty="0">
                <a:solidFill>
                  <a:schemeClr val="accent2">
                    <a:lumMod val="50000"/>
                  </a:schemeClr>
                </a:solidFill>
              </a:rPr>
              <a:t>Департамент образования Ярославской области</a:t>
            </a:r>
          </a:p>
          <a:p>
            <a:r>
              <a:rPr lang="ru-RU" sz="1100" b="1" i="1" dirty="0">
                <a:solidFill>
                  <a:schemeClr val="accent2">
                    <a:lumMod val="50000"/>
                  </a:schemeClr>
                </a:solidFill>
              </a:rPr>
              <a:t>ФГБОУ ВО «Ярославский государственный педагогический университет им. К.Д.Ушинского»</a:t>
            </a:r>
          </a:p>
          <a:p>
            <a:r>
              <a:rPr lang="ru-RU" sz="1100" b="1" i="1" dirty="0">
                <a:solidFill>
                  <a:schemeClr val="accent2">
                    <a:lumMod val="50000"/>
                  </a:schemeClr>
                </a:solidFill>
              </a:rPr>
              <a:t>ГАУ ДПО Ярославской области «Институт развития образования»</a:t>
            </a:r>
          </a:p>
          <a:p>
            <a:r>
              <a:rPr lang="ru-RU" sz="1100" b="1" i="1" dirty="0">
                <a:solidFill>
                  <a:schemeClr val="accent2">
                    <a:lumMod val="50000"/>
                  </a:schemeClr>
                </a:solidFill>
              </a:rPr>
              <a:t>Научный центр Российской академии образования на базе ЯГПУ </a:t>
            </a:r>
          </a:p>
          <a:p>
            <a:r>
              <a:rPr lang="ru-RU" sz="1100" b="1" i="1" dirty="0">
                <a:solidFill>
                  <a:schemeClr val="accent2">
                    <a:lumMod val="50000"/>
                  </a:schemeClr>
                </a:solidFill>
              </a:rPr>
              <a:t>Межрегиональная научная лаборатория «Педагогика сельской школы»</a:t>
            </a:r>
          </a:p>
          <a:p>
            <a:endParaRPr lang="ru-RU" sz="11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Picture 2" descr="C:\Users\nnn\Documents\Data\__Для ректората\19-02-2019-старт-конкурсы\gerb1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281" t="13027" r="19068" b="13477"/>
          <a:stretch/>
        </p:blipFill>
        <p:spPr bwMode="auto">
          <a:xfrm>
            <a:off x="179512" y="66560"/>
            <a:ext cx="521298" cy="8649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nnn\Documents\Data\_Сайт ИРО\___баннеры-лого-иро\iro100x100-бел-фон-круг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3367"/>
            <a:ext cx="644780" cy="6447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nnn\Documents\Data\_Сайт ИРО\_____слайдер\цом\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217" t="12474" r="16782" b="12865"/>
          <a:stretch/>
        </p:blipFill>
        <p:spPr bwMode="auto">
          <a:xfrm>
            <a:off x="1860870" y="292899"/>
            <a:ext cx="622898" cy="625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5695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28800"/>
            <a:ext cx="7560840" cy="4104456"/>
          </a:xfrm>
        </p:spPr>
        <p:txBody>
          <a:bodyPr/>
          <a:lstStyle/>
          <a:p>
            <a:pPr marL="0" indent="0">
              <a:buNone/>
              <a:tabLst>
                <a:tab pos="2152650" algn="l"/>
              </a:tabLst>
            </a:pPr>
            <a:r>
              <a:rPr lang="ru-RU" b="1" dirty="0" smtClean="0">
                <a:solidFill>
                  <a:srgbClr val="663300"/>
                </a:solidFill>
              </a:rPr>
              <a:t/>
            </a:r>
            <a:br>
              <a:rPr lang="ru-RU" b="1" dirty="0" smtClean="0">
                <a:solidFill>
                  <a:srgbClr val="663300"/>
                </a:solidFill>
              </a:rPr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5782"/>
          <a:stretch/>
        </p:blipFill>
        <p:spPr bwMode="auto">
          <a:xfrm>
            <a:off x="0" y="-1"/>
            <a:ext cx="2740775" cy="11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710361" y="233963"/>
            <a:ext cx="6433639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научно-практическая конференция с международным участием «Формирование психологически комфортной и безопасной  образовательной среды  в сельской школе»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1412776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ru-RU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одержимое 3"/>
          <p:cNvGraphicFramePr>
            <a:graphicFrameLocks/>
          </p:cNvGraphicFramePr>
          <p:nvPr/>
        </p:nvGraphicFramePr>
        <p:xfrm>
          <a:off x="0" y="1052736"/>
          <a:ext cx="8867273" cy="36880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62881"/>
                <a:gridCol w="5282924"/>
                <a:gridCol w="2921468"/>
              </a:tblGrid>
              <a:tr h="47560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Пути взаимодействия</a:t>
                      </a:r>
                      <a:r>
                        <a:rPr lang="ru-RU" sz="1400" b="0" baseline="0" dirty="0" smtClean="0"/>
                        <a:t> семьи и школы на начальном уровне образования: приемы рефлексии эмоций (прием разминка чувств), вовлечение родителей в совместную проектно-исследовательскую деятельность, во внеурочную деятельность.</a:t>
                      </a:r>
                    </a:p>
                    <a:p>
                      <a:r>
                        <a:rPr lang="ru-RU" sz="1400" b="0" baseline="0" dirty="0" smtClean="0"/>
                        <a:t>Использование анкетирования как эффективного способа обратной связи с родителями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Савельева Зоя Васильевна, МОУ «Первомайская средняя школа», Ярославская обл., с. Кукобой</a:t>
                      </a:r>
                      <a:endParaRPr lang="ru-RU" sz="1400" b="0" dirty="0"/>
                    </a:p>
                  </a:txBody>
                  <a:tcPr/>
                </a:tc>
              </a:tr>
              <a:tr h="47560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Установить благоприятные взаимоотношения новому педагогу в коллективе помогают:</a:t>
                      </a:r>
                    </a:p>
                    <a:p>
                      <a:r>
                        <a:rPr lang="ru-RU" sz="1400" dirty="0" smtClean="0"/>
                        <a:t>Доверительная беседа, совместная</a:t>
                      </a:r>
                      <a:r>
                        <a:rPr lang="ru-RU" sz="1400" baseline="0" dirty="0" smtClean="0"/>
                        <a:t> деятельность</a:t>
                      </a:r>
                      <a:r>
                        <a:rPr lang="ru-RU" sz="1400" dirty="0" smtClean="0"/>
                        <a:t>, традиции ОО,  корпоративные мероприятия, нахождение общих проблем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Жарова Жанна Владимировна, МОУ </a:t>
                      </a:r>
                      <a:r>
                        <a:rPr lang="ru-RU" sz="1400" dirty="0" err="1" smtClean="0"/>
                        <a:t>Отрадновская</a:t>
                      </a:r>
                      <a:r>
                        <a:rPr lang="ru-RU" sz="1400" dirty="0" smtClean="0"/>
                        <a:t> СОШ, Ярославская обл., пос. Отрадный</a:t>
                      </a:r>
                      <a:endParaRPr lang="ru-RU" sz="1400" dirty="0"/>
                    </a:p>
                  </a:txBody>
                  <a:tcPr/>
                </a:tc>
              </a:tr>
              <a:tr h="47560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Диалог как метод формирования комфортной среды на уроке между учителем и учеником способствует: раскрытию</a:t>
                      </a:r>
                      <a:r>
                        <a:rPr lang="ru-RU" sz="1400" baseline="0" dirty="0" smtClean="0"/>
                        <a:t> личностного потенциала, принятию партнера, развитию коммуникативных навыков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Шабарова</a:t>
                      </a:r>
                      <a:r>
                        <a:rPr lang="ru-RU" sz="1400" dirty="0" smtClean="0"/>
                        <a:t> Надежда Васильевна, МАОУ «Средняя школа с. Анциферово» </a:t>
                      </a:r>
                      <a:r>
                        <a:rPr lang="ru-RU" sz="1400" dirty="0" err="1" smtClean="0"/>
                        <a:t>Хвойнинского</a:t>
                      </a:r>
                      <a:r>
                        <a:rPr lang="ru-RU" sz="1400" dirty="0" smtClean="0"/>
                        <a:t> района Новгородской области, с. Анциферово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0" y="4797152"/>
          <a:ext cx="9143999" cy="13716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83567"/>
                <a:gridCol w="5050806"/>
                <a:gridCol w="3409626"/>
              </a:tblGrid>
              <a:tr h="119540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+mn-lt"/>
                          <a:cs typeface="+mn-cs"/>
                        </a:rPr>
                        <a:t>8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Эффективными в установлении взаимодействия с родителями является:</a:t>
                      </a:r>
                      <a:r>
                        <a:rPr lang="ru-RU" sz="1400" b="0" baseline="0" dirty="0" smtClean="0"/>
                        <a:t> собрание-диспуты, собрания-практикумы, собрания-всеобучи. Приглашение на открытые уроки родителей. Эффективен метод совместных проектов., туристические походы: дети-педагоги-родители, использование цифровых ресурсов для общения с родителями через сетевой </a:t>
                      </a:r>
                      <a:r>
                        <a:rPr lang="ru-RU" sz="1400" b="0" baseline="0" dirty="0" err="1" smtClean="0"/>
                        <a:t>блог</a:t>
                      </a:r>
                      <a:r>
                        <a:rPr lang="ru-RU" sz="1400" b="0" baseline="0" dirty="0" smtClean="0"/>
                        <a:t>.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err="1" smtClean="0"/>
                        <a:t>Классен</a:t>
                      </a:r>
                      <a:r>
                        <a:rPr lang="ru-RU" sz="1400" b="0" dirty="0" smtClean="0"/>
                        <a:t> Татьяна Владимировна, учитель начальных классов МБОУ ВМР «Сосновская средняя школа», Вологодская обл., п. Сосновка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1199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28800"/>
            <a:ext cx="7560840" cy="4104456"/>
          </a:xfrm>
        </p:spPr>
        <p:txBody>
          <a:bodyPr/>
          <a:lstStyle/>
          <a:p>
            <a:pPr marL="0" indent="0">
              <a:buNone/>
              <a:tabLst>
                <a:tab pos="2152650" algn="l"/>
              </a:tabLst>
            </a:pPr>
            <a:r>
              <a:rPr lang="ru-RU" b="1" dirty="0" smtClean="0">
                <a:solidFill>
                  <a:srgbClr val="663300"/>
                </a:solidFill>
              </a:rPr>
              <a:t/>
            </a:r>
            <a:br>
              <a:rPr lang="ru-RU" b="1" dirty="0" smtClean="0">
                <a:solidFill>
                  <a:srgbClr val="663300"/>
                </a:solidFill>
              </a:rPr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5782"/>
          <a:stretch/>
        </p:blipFill>
        <p:spPr bwMode="auto">
          <a:xfrm>
            <a:off x="0" y="-1"/>
            <a:ext cx="2740775" cy="11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710361" y="233963"/>
            <a:ext cx="6433639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научно-практическая конференция с международным участием «Формирование психологически комфортной и безопасной  образовательной среды  в сельской школе»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1412776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ru-RU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8636445"/>
              </p:ext>
            </p:extLst>
          </p:nvPr>
        </p:nvGraphicFramePr>
        <p:xfrm>
          <a:off x="323528" y="1124744"/>
          <a:ext cx="8496943" cy="396595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35196"/>
                <a:gridCol w="4693396"/>
                <a:gridCol w="3168351"/>
              </a:tblGrid>
              <a:tr h="49123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ИДЕЯ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АВТОР, контакты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123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Система не урочной организации обучения – ЛЕНТА, технология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коллективного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способа обучения в разновозрастных группах не классно-урочной системы обучения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Давыденко Наталья Ивановна, Воробьева Светлана Викторовна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МОУ Беломорского муниципального района «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Пушнинская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средняя общеобразовательная школа»,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респ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 Карелия.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123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Воспитание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самоактуализирующейся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личности через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самоактуализацию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педагога: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самореализация, саморазвитие, самоуправление. Использование технологий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командо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 образования, внутрифирменного обучения, вовлечение  в управление школой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Чекмарёва Ирина Анатольевна,</a:t>
                      </a:r>
                    </a:p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Бушуева Ольга Александровна</a:t>
                      </a:r>
                      <a:r>
                        <a:rPr lang="ru-RU" sz="14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МОУ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Брейтовская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СОШ, Ярославская обл., с. Брейтово.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123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 формировании комфортных взаимоотношений важную роль играет уклад школы, представляющий систему ценностей,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основе которых выстраивается социально-педагогическое взаимодействие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Еретнова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Евгения Павловна, аспирант, Томский государственный педагогический университет, г. Томск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23528" y="5085184"/>
          <a:ext cx="8496943" cy="9448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35196"/>
                <a:gridCol w="4693396"/>
                <a:gridCol w="3168351"/>
              </a:tblGrid>
              <a:tr h="49123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12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/>
                        <a:t>Тенденции педагогического коллектива приводящие к успеху: уровень </a:t>
                      </a:r>
                      <a:r>
                        <a:rPr lang="ru-RU" sz="1400" b="0" dirty="0" err="1" smtClean="0"/>
                        <a:t>ауторефлексии</a:t>
                      </a:r>
                      <a:r>
                        <a:rPr lang="ru-RU" sz="1400" b="0" dirty="0" smtClean="0"/>
                        <a:t>, самооценка и соответствие </a:t>
                      </a:r>
                      <a:r>
                        <a:rPr lang="ru-RU" sz="1400" b="0" dirty="0" err="1" smtClean="0"/>
                        <a:t>проф.стандартам</a:t>
                      </a:r>
                      <a:r>
                        <a:rPr lang="ru-RU" sz="1400" b="0" dirty="0" smtClean="0"/>
                        <a:t>, готовность к работе с детьми с ОВЗ.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Еремина Светлана Викторовна, МДОУ детский сад №4 «Совенок» Ярославского МР, Ярославская область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51521" y="6126480"/>
          <a:ext cx="8892479" cy="7315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64764"/>
                <a:gridCol w="4911876"/>
                <a:gridCol w="3315839"/>
              </a:tblGrid>
              <a:tr h="68156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13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Проектная деятельность может быть использована как способ гармонизации отношений между ДОУ и родителями воспитанников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/>
                        <a:t>Селезнева Анастасия Кирилловна, Рахимова Ольга Владимировна, МДОУ ДС №26 «Ветерок» </a:t>
                      </a:r>
                      <a:r>
                        <a:rPr lang="ru-RU" sz="1400" b="0" dirty="0" smtClean="0"/>
                        <a:t>с</a:t>
                      </a:r>
                      <a:r>
                        <a:rPr lang="ru-RU" sz="1400" b="0" dirty="0" smtClean="0"/>
                        <a:t>. </a:t>
                      </a:r>
                      <a:r>
                        <a:rPr lang="ru-RU" sz="1400" b="0" dirty="0" err="1" smtClean="0"/>
                        <a:t>Сарафоново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42612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28800"/>
            <a:ext cx="7560840" cy="410445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  <a:tabLst>
                <a:tab pos="2152650" algn="l"/>
              </a:tabLst>
            </a:pPr>
            <a:r>
              <a:rPr lang="ru-RU" b="1" dirty="0" smtClean="0">
                <a:solidFill>
                  <a:srgbClr val="663300"/>
                </a:solidFill>
              </a:rPr>
              <a:t/>
            </a:r>
            <a:br>
              <a:rPr lang="ru-RU" b="1" dirty="0" smtClean="0">
                <a:solidFill>
                  <a:srgbClr val="663300"/>
                </a:solidFill>
              </a:rPr>
            </a:br>
            <a:endParaRPr lang="ru-RU" b="1" dirty="0" smtClean="0">
              <a:solidFill>
                <a:srgbClr val="663300"/>
              </a:solidFill>
            </a:endParaRPr>
          </a:p>
          <a:p>
            <a:pPr marL="0" indent="0">
              <a:buNone/>
              <a:tabLst>
                <a:tab pos="2152650" algn="l"/>
              </a:tabLst>
            </a:pPr>
            <a:endParaRPr lang="ru-RU" dirty="0" smtClean="0"/>
          </a:p>
          <a:p>
            <a:pPr marL="0" indent="0">
              <a:buNone/>
              <a:tabLst>
                <a:tab pos="2152650" algn="l"/>
              </a:tabLst>
            </a:pPr>
            <a:endParaRPr lang="ru-RU" dirty="0" smtClean="0"/>
          </a:p>
          <a:p>
            <a:pPr marL="0" indent="0">
              <a:buNone/>
              <a:tabLst>
                <a:tab pos="2152650" algn="l"/>
              </a:tabLst>
            </a:pPr>
            <a:endParaRPr lang="en-US" sz="1400" dirty="0" smtClean="0"/>
          </a:p>
          <a:p>
            <a:endParaRPr lang="en-US" b="1" i="1" dirty="0" smtClean="0"/>
          </a:p>
          <a:p>
            <a:endParaRPr lang="en-US" b="1" i="1" dirty="0"/>
          </a:p>
          <a:p>
            <a:endParaRPr lang="en-US" b="1" i="1" dirty="0" smtClean="0"/>
          </a:p>
          <a:p>
            <a:endParaRPr lang="en-US" b="1" i="1" dirty="0"/>
          </a:p>
          <a:p>
            <a:endParaRPr lang="en-US" b="1" i="1" dirty="0" smtClean="0"/>
          </a:p>
          <a:p>
            <a:endParaRPr lang="en-US" b="1" i="1" dirty="0"/>
          </a:p>
          <a:p>
            <a:endParaRPr lang="en-US" b="1" i="1" dirty="0" smtClean="0"/>
          </a:p>
          <a:p>
            <a:endParaRPr lang="en-US" b="1" i="1" dirty="0"/>
          </a:p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Юдин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Владимир Владимирович,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доктор педагогических наук, доцент кафедры педагогических технологий ФГБОУ ВО «Ярославский государственный педагогический университет им. К. Д. Ушинского»</a:t>
            </a:r>
          </a:p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Напалков Сергей Васильевич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кандидат педагогических наук, доцент кафедры физико-математического образования,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Арзамасский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филиал ФГАОУ ВО «Национальный исследовательский Нижегородский государственный университет им. Н.И. Лобачевского»</a:t>
            </a:r>
          </a:p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Буданова Дарья Станиславовна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главный специалист отдела сопровождения учебного процесса ГАУ ДПО ЯО «Институт развития образования», г. Ярославль</a:t>
            </a:r>
          </a:p>
          <a:p>
            <a:pPr marL="0" indent="0">
              <a:buNone/>
              <a:tabLst>
                <a:tab pos="2152650" algn="l"/>
              </a:tabLst>
            </a:pPr>
            <a:endParaRPr lang="ru-RU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782"/>
          <a:stretch/>
        </p:blipFill>
        <p:spPr bwMode="auto">
          <a:xfrm>
            <a:off x="0" y="-1"/>
            <a:ext cx="2740775" cy="11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710361" y="233963"/>
            <a:ext cx="6433639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научно-практическая конференция с международным участием «Формирование психологически комфортной и безопасной  образовательной среды  в сельской школе»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83768" y="6021288"/>
            <a:ext cx="44644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 марта 2021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</a:p>
          <a:p>
            <a:pPr algn="ctr"/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611560" y="1629880"/>
            <a:ext cx="7488832" cy="1511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alt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Секция </a:t>
            </a: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alt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Особенности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формирования психологической комфортности 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  <a:p>
            <a:pPr algn="l"/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и безопасности в условиях </a:t>
            </a:r>
            <a:r>
              <a:rPr lang="ru-RU" sz="2400" b="1" i="1" dirty="0" err="1">
                <a:solidFill>
                  <a:schemeClr val="accent2">
                    <a:lumMod val="75000"/>
                  </a:schemeClr>
                </a:solidFill>
              </a:rPr>
              <a:t>цифровизации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 сельской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школы</a:t>
            </a: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alt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Модераторы </a:t>
            </a:r>
            <a:endParaRPr lang="ru-RU" alt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alt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11560" y="2636912"/>
            <a:ext cx="7629210" cy="11892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86849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28800"/>
            <a:ext cx="7560840" cy="41044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tabLst>
                <a:tab pos="2152650" algn="l"/>
              </a:tabLst>
            </a:pPr>
            <a:r>
              <a:rPr lang="ru-RU" b="1" dirty="0" smtClean="0">
                <a:solidFill>
                  <a:srgbClr val="663300"/>
                </a:solidFill>
              </a:rPr>
              <a:t/>
            </a:r>
            <a:br>
              <a:rPr lang="ru-RU" b="1" dirty="0" smtClean="0">
                <a:solidFill>
                  <a:srgbClr val="663300"/>
                </a:solidFill>
              </a:rPr>
            </a:br>
            <a:r>
              <a:rPr lang="ru-RU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подключений:</a:t>
            </a:r>
          </a:p>
          <a:p>
            <a:pPr marL="0" indent="0">
              <a:buNone/>
              <a:tabLst>
                <a:tab pos="2152650" algn="l"/>
              </a:tabLst>
            </a:pPr>
            <a:endParaRPr lang="ru-RU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tabLst>
                <a:tab pos="2152650" algn="l"/>
              </a:tabLst>
            </a:pPr>
            <a:r>
              <a:rPr lang="ru-RU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Приняли участие:      </a:t>
            </a:r>
            <a:r>
              <a:rPr lang="ru-RU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   </a:t>
            </a:r>
            <a:r>
              <a:rPr lang="ru-RU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чел.</a:t>
            </a:r>
          </a:p>
          <a:p>
            <a:pPr marL="0" indent="0">
              <a:buNone/>
              <a:tabLst>
                <a:tab pos="2152650" algn="l"/>
              </a:tabLst>
            </a:pPr>
            <a:endParaRPr lang="ru-RU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tabLst>
                <a:tab pos="2152650" algn="l"/>
              </a:tabLst>
            </a:pPr>
            <a:r>
              <a:rPr lang="ru-RU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регионов: </a:t>
            </a:r>
            <a:r>
              <a:rPr lang="ru-RU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Ивановская обл., Ярославская </a:t>
            </a:r>
            <a:r>
              <a:rPr lang="ru-RU" b="1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</a:t>
            </a:r>
            <a:r>
              <a:rPr lang="ru-RU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Кировская обл.</a:t>
            </a:r>
            <a:endParaRPr lang="ru-RU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tabLst>
                <a:tab pos="2152650" algn="l"/>
              </a:tabLst>
            </a:pPr>
            <a:endParaRPr lang="ru-RU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tabLst>
                <a:tab pos="2152650" algn="l"/>
              </a:tabLst>
            </a:pPr>
            <a:r>
              <a:rPr lang="ru-RU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Выступили </a:t>
            </a:r>
            <a:r>
              <a:rPr lang="ru-RU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секции: </a:t>
            </a:r>
            <a:r>
              <a:rPr lang="ru-RU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чел</a:t>
            </a:r>
            <a:r>
              <a:rPr lang="ru-RU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  <a:tabLst>
                <a:tab pos="2152650" algn="l"/>
              </a:tabLst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782"/>
          <a:stretch/>
        </p:blipFill>
        <p:spPr bwMode="auto">
          <a:xfrm>
            <a:off x="0" y="-1"/>
            <a:ext cx="2740775" cy="11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710361" y="233963"/>
            <a:ext cx="6433639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научно-практическая конференция с международным участием «Формирование психологически комфортной и безопасной  образовательной среды  в сельской школе»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55776" y="6246046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марта 2021 г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1199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28800"/>
            <a:ext cx="7560840" cy="4104456"/>
          </a:xfrm>
        </p:spPr>
        <p:txBody>
          <a:bodyPr/>
          <a:lstStyle/>
          <a:p>
            <a:pPr marL="0" indent="0">
              <a:buNone/>
              <a:tabLst>
                <a:tab pos="2152650" algn="l"/>
              </a:tabLst>
            </a:pPr>
            <a:r>
              <a:rPr lang="ru-RU" b="1" dirty="0" smtClean="0">
                <a:solidFill>
                  <a:srgbClr val="663300"/>
                </a:solidFill>
              </a:rPr>
              <a:t/>
            </a:r>
            <a:br>
              <a:rPr lang="ru-RU" b="1" dirty="0" smtClean="0">
                <a:solidFill>
                  <a:srgbClr val="663300"/>
                </a:solidFill>
              </a:rPr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782"/>
          <a:stretch/>
        </p:blipFill>
        <p:spPr bwMode="auto">
          <a:xfrm>
            <a:off x="0" y="-1"/>
            <a:ext cx="2740775" cy="11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710361" y="233963"/>
            <a:ext cx="6433639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научно-практическая конференция с международным участием «Формирование психологически комфортной и безопасной  образовательной среды  в сельской школе»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39752" y="6519446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марта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412776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ru-RU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40961356"/>
              </p:ext>
            </p:extLst>
          </p:nvPr>
        </p:nvGraphicFramePr>
        <p:xfrm>
          <a:off x="395536" y="1340885"/>
          <a:ext cx="8496944" cy="486096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351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294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323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2325">
                <a:tc>
                  <a:txBody>
                    <a:bodyPr/>
                    <a:lstStyle/>
                    <a:p>
                      <a:pPr algn="ctr"/>
                      <a:r>
                        <a:rPr lang="ru-RU" b="0" i="0" dirty="0" smtClean="0"/>
                        <a:t>№</a:t>
                      </a:r>
                      <a:endParaRPr lang="ru-RU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0" dirty="0" smtClean="0"/>
                        <a:t>ИДЕЯ</a:t>
                      </a:r>
                      <a:endParaRPr lang="ru-RU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0" dirty="0" smtClean="0"/>
                        <a:t>АВТОР, контакты</a:t>
                      </a:r>
                      <a:endParaRPr lang="ru-RU" b="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06071">
                <a:tc>
                  <a:txBody>
                    <a:bodyPr/>
                    <a:lstStyle/>
                    <a:p>
                      <a:r>
                        <a:rPr lang="ru-RU" sz="1400" b="0" i="0" dirty="0" smtClean="0"/>
                        <a:t>1</a:t>
                      </a:r>
                      <a:endParaRPr lang="ru-RU" sz="14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Возможности и перспективы интеграции образовательной робототехники в информационно-образовательную среду сельской школы </a:t>
                      </a:r>
                    </a:p>
                    <a:p>
                      <a:pPr lvl="0"/>
                      <a:endParaRPr lang="ru-RU" sz="1400" b="1" i="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ru-RU" sz="1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-Профессиональная переподготовка учителей (запрос в ИРО)</a:t>
                      </a:r>
                    </a:p>
                    <a:p>
                      <a:pPr marL="0" lvl="0" indent="0">
                        <a:buNone/>
                      </a:pPr>
                      <a:r>
                        <a:rPr lang="ru-RU" sz="1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Подготовка студентов (как дополнительная специальность «</a:t>
                      </a:r>
                      <a:r>
                        <a:rPr lang="ru-RU" sz="1400" b="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Робототехник</a:t>
                      </a:r>
                      <a:r>
                        <a:rPr lang="ru-RU" sz="1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») (Запрос в педагогические университеты)</a:t>
                      </a:r>
                    </a:p>
                    <a:p>
                      <a:pPr marL="0" lvl="0" indent="0">
                        <a:buNone/>
                      </a:pPr>
                      <a:endParaRPr lang="ru-RU" sz="1400" b="0" i="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lang="ru-RU" sz="1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Роботизация зависит от наличия педагогов в сельской школе. Вопрос: каких педагогов готовить? (Опрос среди студентов. Большой интерес у студентов к дополнительной специальности </a:t>
                      </a:r>
                      <a:r>
                        <a:rPr lang="ru-RU" sz="1400" b="0" i="0" kern="1200" baseline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 – </a:t>
                      </a:r>
                      <a:r>
                        <a:rPr lang="ru-RU" sz="1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будущих учителей начальной школы, у дошкольников, будущих учителей математики и информатики)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Зайцева Светлана Анатольевна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доктор педагогических наук, профессор, заведующий кафедрой математики, информатики и методики обучения, Шуйский филиал ФГБОУ ВО «Ивановский государственный университет», г. Шуя;</a:t>
                      </a:r>
                    </a:p>
                    <a:p>
                      <a:r>
                        <a:rPr lang="ru-RU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Киселев Вадим Сергеевич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аспирант кафедры математики, информатики и методики обучения, Шуйский филиал ФГБОУ ВО «Ивановский государственный университет», г. Шуя;</a:t>
                      </a:r>
                    </a:p>
                    <a:p>
                      <a:r>
                        <a:rPr lang="ru-RU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Зубаков Александр Фёдорович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аспирант кафедры математики, информатики и методики обучения, Шуйский филиал ФГБОУ ВО «Ивановский государственный университет», г. Шуя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6171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28800"/>
            <a:ext cx="7560840" cy="4104456"/>
          </a:xfrm>
        </p:spPr>
        <p:txBody>
          <a:bodyPr/>
          <a:lstStyle/>
          <a:p>
            <a:pPr marL="0" indent="0">
              <a:buNone/>
              <a:tabLst>
                <a:tab pos="2152650" algn="l"/>
              </a:tabLst>
            </a:pPr>
            <a:r>
              <a:rPr lang="ru-RU" b="1" dirty="0" smtClean="0">
                <a:solidFill>
                  <a:srgbClr val="663300"/>
                </a:solidFill>
              </a:rPr>
              <a:t/>
            </a:r>
            <a:br>
              <a:rPr lang="ru-RU" b="1" dirty="0" smtClean="0">
                <a:solidFill>
                  <a:srgbClr val="663300"/>
                </a:solidFill>
              </a:rPr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782"/>
          <a:stretch/>
        </p:blipFill>
        <p:spPr bwMode="auto">
          <a:xfrm>
            <a:off x="0" y="-1"/>
            <a:ext cx="2740775" cy="11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710361" y="233963"/>
            <a:ext cx="6433639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научно-практическая конференция с международным участием «Формирование психологически комфортной и безопасной  образовательной среды  в сельской школе»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39752" y="6519446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марта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412776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ru-RU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84396693"/>
              </p:ext>
            </p:extLst>
          </p:nvPr>
        </p:nvGraphicFramePr>
        <p:xfrm>
          <a:off x="467544" y="913709"/>
          <a:ext cx="8352928" cy="3017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244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441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843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3106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ИДЕЯ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АВТОР, контакты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0024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Новые компетенции педагогов в области </a:t>
                      </a:r>
                      <a:r>
                        <a:rPr lang="ru-RU" sz="14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цифровизации</a:t>
                      </a:r>
                      <a:r>
                        <a:rPr lang="ru-RU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используемые в детском саду: из опыта работа</a:t>
                      </a:r>
                      <a:r>
                        <a:rPr lang="ru-RU" sz="14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ru-RU" sz="1400" i="0" dirty="0" smtClean="0"/>
                        <a:t>-</a:t>
                      </a:r>
                      <a:r>
                        <a:rPr lang="ru-RU" sz="1400" i="0" dirty="0" smtClean="0"/>
                        <a:t>Обучать необходимо детей и педагогов!!! </a:t>
                      </a:r>
                    </a:p>
                    <a:p>
                      <a:r>
                        <a:rPr lang="ru-RU" sz="1400" i="0" dirty="0" smtClean="0"/>
                        <a:t>(</a:t>
                      </a:r>
                      <a:r>
                        <a:rPr lang="ru-RU" sz="1400" i="0" dirty="0" err="1" smtClean="0"/>
                        <a:t>Общепользовательская</a:t>
                      </a:r>
                      <a:r>
                        <a:rPr lang="ru-RU" sz="1400" i="0" baseline="0" dirty="0" smtClean="0"/>
                        <a:t> ИКТ-компетентность и Общепедагогическая ИКТ-комп, </a:t>
                      </a:r>
                    </a:p>
                    <a:p>
                      <a:r>
                        <a:rPr lang="ru-RU" sz="1400" i="0" baseline="0" dirty="0" smtClean="0"/>
                        <a:t>Предметно-педагогическая ИКТ-комп. </a:t>
                      </a:r>
                    </a:p>
                    <a:p>
                      <a:r>
                        <a:rPr lang="ru-RU" sz="1400" i="0" baseline="0" dirty="0" smtClean="0"/>
                        <a:t>Было исследование своих педагогов на ИКТ-комп. Мы разработали модель обучения педагогов в области </a:t>
                      </a:r>
                      <a:r>
                        <a:rPr lang="ru-RU" sz="1400" i="0" baseline="0" dirty="0" err="1" smtClean="0"/>
                        <a:t>цифровизации</a:t>
                      </a:r>
                      <a:r>
                        <a:rPr lang="ru-RU" sz="1400" i="0" baseline="0" dirty="0" smtClean="0"/>
                        <a:t> (курсы, внутрифирменное обучение, </a:t>
                      </a:r>
                      <a:r>
                        <a:rPr lang="ru-RU" sz="1400" i="0" baseline="0" dirty="0" err="1" smtClean="0"/>
                        <a:t>дистанц</a:t>
                      </a:r>
                      <a:r>
                        <a:rPr lang="ru-RU" sz="1400" i="0" baseline="0" dirty="0" smtClean="0"/>
                        <a:t>. технологии)</a:t>
                      </a:r>
                    </a:p>
                    <a:p>
                      <a:r>
                        <a:rPr lang="ru-RU" sz="1400" i="0" baseline="0" dirty="0" smtClean="0"/>
                        <a:t>Педагоги освоили цифровые технологии.</a:t>
                      </a:r>
                    </a:p>
                    <a:p>
                      <a:r>
                        <a:rPr lang="ru-RU" sz="1400" i="0" baseline="0" dirty="0" smtClean="0"/>
                        <a:t>Хотим получить новое оборудование и освоить его)</a:t>
                      </a:r>
                      <a:endParaRPr lang="ru-RU" sz="1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Жеварина</a:t>
                      </a:r>
                      <a:r>
                        <a:rPr lang="ru-RU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Наталья Александровна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4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директор МОУ «Начальная школа − детский сад № 24 «Солнышко» </a:t>
                      </a:r>
                      <a:r>
                        <a:rPr lang="ru-RU" sz="14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Тутаевского</a:t>
                      </a:r>
                      <a:r>
                        <a:rPr lang="ru-RU" sz="14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муниципального района, г. Тутаев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0160977"/>
              </p:ext>
            </p:extLst>
          </p:nvPr>
        </p:nvGraphicFramePr>
        <p:xfrm>
          <a:off x="467544" y="4005064"/>
          <a:ext cx="8424936" cy="23660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298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868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54395"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№</a:t>
                      </a:r>
                      <a:endParaRPr lang="ru-RU" sz="1600" b="0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ИДЕЯ</a:t>
                      </a:r>
                      <a:endParaRPr lang="ru-RU" sz="1600" b="0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АВТОР, контакты</a:t>
                      </a:r>
                      <a:endParaRPr lang="ru-RU" sz="1600" b="0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05728">
                <a:tc>
                  <a:txBody>
                    <a:bodyPr/>
                    <a:lstStyle/>
                    <a:p>
                      <a:r>
                        <a:rPr lang="ru-RU" sz="16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3</a:t>
                      </a:r>
                      <a:endParaRPr lang="ru-RU" sz="1600" b="0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«Информационные технологии как условие для формирования и развития личностно-развивающей среды в современной сельской школе» </a:t>
                      </a:r>
                    </a:p>
                    <a:p>
                      <a:pPr lvl="0"/>
                      <a:r>
                        <a:rPr lang="ru-RU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Очень</a:t>
                      </a:r>
                      <a:r>
                        <a:rPr lang="ru-RU" sz="1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важно использовать при обучении детей с ДЦП и расстройствами расстройства аутистического спектра звуковой набор текста. </a:t>
                      </a:r>
                    </a:p>
                    <a:p>
                      <a:pPr lvl="0"/>
                      <a:r>
                        <a:rPr lang="ru-RU" sz="1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Возможность подобрать индивидуальные приложения для обучения каждого ребенка. </a:t>
                      </a:r>
                    </a:p>
                    <a:p>
                      <a:pPr lvl="0"/>
                      <a:endParaRPr lang="ru-RU" sz="1400" b="0" i="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Букина Мария Александровна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магистрант, «Шуйский филиал</a:t>
                      </a:r>
                      <a:b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ФГБОУ ВО «Ивановский государственный университет», г. Шуя</a:t>
                      </a:r>
                    </a:p>
                    <a:p>
                      <a:endParaRPr lang="ru-RU" sz="14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4086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28800"/>
            <a:ext cx="7560840" cy="4104456"/>
          </a:xfrm>
        </p:spPr>
        <p:txBody>
          <a:bodyPr/>
          <a:lstStyle/>
          <a:p>
            <a:pPr marL="0" indent="0">
              <a:buNone/>
              <a:tabLst>
                <a:tab pos="2152650" algn="l"/>
              </a:tabLst>
            </a:pPr>
            <a:r>
              <a:rPr lang="ru-RU" b="1" dirty="0" smtClean="0">
                <a:solidFill>
                  <a:srgbClr val="663300"/>
                </a:solidFill>
              </a:rPr>
              <a:t/>
            </a:r>
            <a:br>
              <a:rPr lang="ru-RU" b="1" dirty="0" smtClean="0">
                <a:solidFill>
                  <a:srgbClr val="663300"/>
                </a:solidFill>
              </a:rPr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782"/>
          <a:stretch/>
        </p:blipFill>
        <p:spPr bwMode="auto">
          <a:xfrm>
            <a:off x="0" y="-1"/>
            <a:ext cx="2740775" cy="11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710361" y="233963"/>
            <a:ext cx="6433639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научно-практическая конференция с международным участием «Формирование психологически комфортной и безопасной  образовательной среды  в сельской школе»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39752" y="6519446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марта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412776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ru-RU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34995498"/>
              </p:ext>
            </p:extLst>
          </p:nvPr>
        </p:nvGraphicFramePr>
        <p:xfrm>
          <a:off x="323528" y="1052736"/>
          <a:ext cx="8424936" cy="28726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298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868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425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ИДЕЯ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АВТОР, контакты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74054">
                <a:tc>
                  <a:txBody>
                    <a:bodyPr/>
                    <a:lstStyle/>
                    <a:p>
                      <a:r>
                        <a:rPr lang="ru-RU" sz="1400" i="0" dirty="0" smtClean="0"/>
                        <a:t>4</a:t>
                      </a:r>
                      <a:endParaRPr lang="ru-RU" sz="1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Организация онлайн и </a:t>
                      </a:r>
                      <a:r>
                        <a:rPr lang="ru-RU" sz="14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оффлайн</a:t>
                      </a:r>
                      <a:r>
                        <a:rPr lang="ru-RU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обучения через интеграцию урочной и внеурочной деятельности в лингвистическом клубе «Диалог культур» </a:t>
                      </a:r>
                      <a:r>
                        <a:rPr lang="ru-RU" sz="14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ВКонтакте</a:t>
                      </a:r>
                      <a:r>
                        <a:rPr lang="ru-RU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40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Позволить детям из любых регионов и стран присоединиться к изучению культурного наследия</a:t>
                      </a:r>
                      <a:r>
                        <a:rPr lang="ru-RU" sz="1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400" i="0" dirty="0" smtClean="0"/>
                    </a:p>
                    <a:p>
                      <a:r>
                        <a:rPr lang="ru-RU" sz="1400" i="0" dirty="0" smtClean="0"/>
                        <a:t>(Диалог позволяет организовать </a:t>
                      </a:r>
                      <a:r>
                        <a:rPr lang="ru-RU" sz="1400" i="0" dirty="0" err="1" smtClean="0"/>
                        <a:t>смеш</a:t>
                      </a:r>
                      <a:r>
                        <a:rPr lang="ru-RU" sz="1400" i="0" dirty="0" smtClean="0"/>
                        <a:t>-е </a:t>
                      </a:r>
                      <a:r>
                        <a:rPr lang="ru-RU" sz="1400" i="0" dirty="0" err="1" smtClean="0"/>
                        <a:t>обуч</a:t>
                      </a:r>
                      <a:r>
                        <a:rPr lang="ru-RU" sz="1400" i="0" dirty="0" smtClean="0"/>
                        <a:t>.</a:t>
                      </a:r>
                    </a:p>
                    <a:p>
                      <a:r>
                        <a:rPr lang="ru-RU" sz="1400" i="0" dirty="0" smtClean="0"/>
                        <a:t>Электронное портфолио из постов</a:t>
                      </a:r>
                      <a:r>
                        <a:rPr lang="ru-RU" sz="1400" i="0" baseline="0" dirty="0" smtClean="0"/>
                        <a:t> в </a:t>
                      </a:r>
                      <a:r>
                        <a:rPr lang="ru-RU" sz="1400" i="0" baseline="0" dirty="0" err="1" smtClean="0"/>
                        <a:t>соцсетях</a:t>
                      </a:r>
                      <a:r>
                        <a:rPr lang="ru-RU" sz="1400" i="0" baseline="0" dirty="0" smtClean="0"/>
                        <a:t>.</a:t>
                      </a:r>
                    </a:p>
                    <a:p>
                      <a:r>
                        <a:rPr lang="ru-RU" sz="1400" i="0" baseline="0" dirty="0" smtClean="0"/>
                        <a:t>Ученики пишут посты сами, но обсуждают все. Посты есть и на иностранном языке.</a:t>
                      </a:r>
                    </a:p>
                    <a:p>
                      <a:r>
                        <a:rPr lang="ru-RU" sz="1400" i="0" baseline="0" dirty="0" smtClean="0"/>
                        <a:t>Создание постов о культуре. </a:t>
                      </a:r>
                    </a:p>
                    <a:p>
                      <a:r>
                        <a:rPr lang="ru-RU" sz="1400" i="0" baseline="0" dirty="0" smtClean="0"/>
                        <a:t>Можно присоединяться другим ученикам (из регионов)</a:t>
                      </a:r>
                      <a:endParaRPr lang="ru-RU" sz="1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Яковлева Маргарита Анатольевна</a:t>
                      </a:r>
                      <a:r>
                        <a:rPr lang="ru-RU" sz="14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заместитель директора по ВР, учитель английского языка МОУ «Ермаковская средняя общеобразовательная школа», Рыбинский р-он, п. Ермаково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20961528"/>
              </p:ext>
            </p:extLst>
          </p:nvPr>
        </p:nvGraphicFramePr>
        <p:xfrm>
          <a:off x="323528" y="3897418"/>
          <a:ext cx="8424936" cy="296058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298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868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2218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ИДЕЯ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АВТОР, контакты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30029">
                <a:tc>
                  <a:txBody>
                    <a:bodyPr/>
                    <a:lstStyle/>
                    <a:p>
                      <a:r>
                        <a:rPr lang="ru-RU" sz="1400" i="0" dirty="0" smtClean="0"/>
                        <a:t>5</a:t>
                      </a:r>
                      <a:endParaRPr lang="ru-RU" sz="1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Характеристики процесса и алгоритмы обработки данных эмпирического массива в исследовании «Психологическая комфортность образования в сельской школе» </a:t>
                      </a:r>
                      <a:endParaRPr lang="ru-RU" sz="1400" b="1" i="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-Важность исследований 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психологической комфортности</a:t>
                      </a:r>
                      <a:r>
                        <a:rPr lang="ru-RU" sz="1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образования в </a:t>
                      </a:r>
                      <a:r>
                        <a:rPr lang="ru-RU" sz="1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регионах</a:t>
                      </a:r>
                      <a:endParaRPr lang="ru-RU" sz="140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i="0" dirty="0" smtClean="0"/>
                        <a:t>(Коллективная обработка данных:</a:t>
                      </a:r>
                      <a:r>
                        <a:rPr lang="ru-RU" sz="1400" i="0" baseline="0" dirty="0" smtClean="0"/>
                        <a:t> студенты, аспиранты, преподаватели.</a:t>
                      </a:r>
                    </a:p>
                    <a:p>
                      <a:r>
                        <a:rPr lang="ru-RU" sz="1400" i="0" baseline="0" dirty="0" smtClean="0"/>
                        <a:t>Разработаны для всех единые  алгоритмы для городских и сельских школ</a:t>
                      </a:r>
                    </a:p>
                    <a:p>
                      <a:r>
                        <a:rPr lang="ru-RU" sz="1400" i="0" baseline="0" dirty="0" smtClean="0"/>
                        <a:t>Работа в коллективе помогла </a:t>
                      </a:r>
                      <a:r>
                        <a:rPr lang="ru-RU" sz="1400" i="0" baseline="0" dirty="0" err="1" smtClean="0"/>
                        <a:t>выр-ть</a:t>
                      </a:r>
                      <a:r>
                        <a:rPr lang="ru-RU" sz="1400" i="0" baseline="0" dirty="0" smtClean="0"/>
                        <a:t> общие подходы для обработки.)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Шеромова</a:t>
                      </a:r>
                      <a:r>
                        <a:rPr lang="ru-RU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Татьяна Сергеевна</a:t>
                      </a:r>
                      <a:r>
                        <a:rPr lang="ru-RU" sz="14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аспирант кафедры педагогики, ФГБОУ ВО «Вятский государственный университет», учитель МБОУ СШ № 56, г. Киров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3838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28800"/>
            <a:ext cx="7560840" cy="4104456"/>
          </a:xfrm>
        </p:spPr>
        <p:txBody>
          <a:bodyPr/>
          <a:lstStyle/>
          <a:p>
            <a:pPr marL="0" indent="0">
              <a:buNone/>
              <a:tabLst>
                <a:tab pos="2152650" algn="l"/>
              </a:tabLst>
            </a:pPr>
            <a:r>
              <a:rPr lang="ru-RU" b="1" dirty="0" smtClean="0">
                <a:solidFill>
                  <a:srgbClr val="663300"/>
                </a:solidFill>
              </a:rPr>
              <a:t/>
            </a:r>
            <a:br>
              <a:rPr lang="ru-RU" b="1" dirty="0" smtClean="0">
                <a:solidFill>
                  <a:srgbClr val="663300"/>
                </a:solidFill>
              </a:rPr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782"/>
          <a:stretch/>
        </p:blipFill>
        <p:spPr bwMode="auto">
          <a:xfrm>
            <a:off x="0" y="-1"/>
            <a:ext cx="2740775" cy="11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710361" y="233963"/>
            <a:ext cx="6433639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научно-практическая конференция с международным участием «Формирование психологически комфортной и безопасной  образовательной среды  в сельской школе»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1412776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ru-RU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22263686"/>
              </p:ext>
            </p:extLst>
          </p:nvPr>
        </p:nvGraphicFramePr>
        <p:xfrm>
          <a:off x="395536" y="1124744"/>
          <a:ext cx="8424936" cy="262320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298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868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1152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ИДЕЯ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АВТОР, контакты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1529">
                <a:tc>
                  <a:txBody>
                    <a:bodyPr/>
                    <a:lstStyle/>
                    <a:p>
                      <a:r>
                        <a:rPr lang="ru-RU" sz="1400" i="0" dirty="0" smtClean="0"/>
                        <a:t>6</a:t>
                      </a:r>
                      <a:endParaRPr lang="ru-RU" sz="1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Виртуальные экскурсии как основа для развития потенциала одаренных детей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i="0" dirty="0" smtClean="0"/>
                        <a:t>Школьный музей в основе.</a:t>
                      </a:r>
                      <a:r>
                        <a:rPr lang="ru-RU" sz="1400" i="0" baseline="0" dirty="0" smtClean="0"/>
                        <a:t> </a:t>
                      </a:r>
                      <a:r>
                        <a:rPr lang="ru-RU" sz="1400" i="0" dirty="0" smtClean="0"/>
                        <a:t>Виртуальный музей – воспроизведение</a:t>
                      </a:r>
                      <a:r>
                        <a:rPr lang="ru-RU" sz="1400" i="0" baseline="0" dirty="0" smtClean="0"/>
                        <a:t> некоторых экспонатов школьного музея конкретной школы  с  описанием.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i="0" baseline="0" dirty="0" smtClean="0"/>
                        <a:t>Использование цифровых технологий, чтобы познакомиться с музеями всего мира (у сельских школьников нет возможности выезда… </a:t>
                      </a:r>
                      <a:r>
                        <a:rPr lang="ru-RU" sz="1400" i="0" baseline="0" dirty="0" smtClean="0"/>
                        <a:t>).</a:t>
                      </a:r>
                      <a:endParaRPr lang="ru-RU" sz="1400" i="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Смирнова Валентина Николаевна</a:t>
                      </a:r>
                      <a:r>
                        <a:rPr lang="ru-RU" sz="14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учитель русского языка, литературы и информатики МОУ «Ермаковская средняя общеобразовательная школа», Ярославская обл., Рыбинский р-он, п. Ермаково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05059814"/>
              </p:ext>
            </p:extLst>
          </p:nvPr>
        </p:nvGraphicFramePr>
        <p:xfrm>
          <a:off x="395536" y="3717032"/>
          <a:ext cx="8424936" cy="28651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298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868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84581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effectLst/>
                        </a:rPr>
                        <a:t>Использование цифровых инструментов и сервисов в работе классного руководителя </a:t>
                      </a:r>
                    </a:p>
                    <a:p>
                      <a:r>
                        <a:rPr lang="ru-RU" sz="1400" b="0" kern="1200" dirty="0" smtClean="0">
                          <a:effectLst/>
                        </a:rPr>
                        <a:t>- </a:t>
                      </a:r>
                      <a:r>
                        <a:rPr lang="ru-RU" sz="1400" b="0" kern="1200" dirty="0" smtClean="0">
                          <a:effectLst/>
                        </a:rPr>
                        <a:t>Интерактивный классный час с использованием цифрового оборудования (</a:t>
                      </a:r>
                      <a:r>
                        <a:rPr lang="ru-RU" sz="1400" b="0" dirty="0" smtClean="0"/>
                        <a:t>Яркий и цифровой</a:t>
                      </a:r>
                      <a:r>
                        <a:rPr lang="ru-RU" sz="1400" b="0" baseline="0" dirty="0" smtClean="0"/>
                        <a:t> классный час – праздник для детей.</a:t>
                      </a:r>
                      <a:r>
                        <a:rPr lang="en-US" sz="1400" b="0" baseline="0" dirty="0" smtClean="0"/>
                        <a:t> Google</a:t>
                      </a:r>
                      <a:r>
                        <a:rPr lang="ru-RU" sz="1400" b="0" baseline="0" dirty="0" smtClean="0"/>
                        <a:t>-формы для опросов, диагностики.</a:t>
                      </a:r>
                    </a:p>
                    <a:p>
                      <a:r>
                        <a:rPr lang="ru-RU" sz="1400" b="0" baseline="0" dirty="0" smtClean="0"/>
                        <a:t>Облако слов для фиксации важных мыслей. </a:t>
                      </a:r>
                    </a:p>
                    <a:p>
                      <a:r>
                        <a:rPr lang="ru-RU" sz="1400" b="0" baseline="0" dirty="0" smtClean="0"/>
                        <a:t>Виртуальные музеи – возможность изучать экспонаты из сельской местности.</a:t>
                      </a:r>
                      <a:r>
                        <a:rPr lang="ru-RU" sz="1400" b="0" kern="1200" dirty="0" smtClean="0">
                          <a:effectLst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/>
                        <a:t>- </a:t>
                      </a:r>
                      <a:r>
                        <a:rPr lang="ru-RU" sz="1400" b="0" dirty="0" smtClean="0"/>
                        <a:t>Использование приложений для неформального общения с родителями</a:t>
                      </a:r>
                      <a:r>
                        <a:rPr lang="ru-RU" sz="1400" b="0" baseline="0" dirty="0" smtClean="0"/>
                        <a:t> и детьми. (</a:t>
                      </a:r>
                      <a:r>
                        <a:rPr lang="ru-RU" sz="1400" b="0" dirty="0" smtClean="0"/>
                        <a:t>Приложение </a:t>
                      </a:r>
                      <a:r>
                        <a:rPr lang="en-US" sz="1400" b="0" dirty="0" err="1" smtClean="0"/>
                        <a:t>ClassDojo</a:t>
                      </a:r>
                      <a:r>
                        <a:rPr lang="en-US" sz="1400" b="0" dirty="0" smtClean="0"/>
                        <a:t> –</a:t>
                      </a:r>
                      <a:r>
                        <a:rPr lang="ru-RU" sz="1400" b="0" dirty="0" smtClean="0"/>
                        <a:t> быстрый отклик ученикам о</a:t>
                      </a:r>
                      <a:r>
                        <a:rPr lang="ru-RU" sz="1400" b="0" baseline="0" dirty="0" smtClean="0"/>
                        <a:t> положительных и отрицательных (но они называются мягче) моментах с помощью </a:t>
                      </a:r>
                      <a:r>
                        <a:rPr lang="ru-RU" sz="1400" b="0" baseline="0" dirty="0" err="1" smtClean="0"/>
                        <a:t>бейджей</a:t>
                      </a:r>
                      <a:r>
                        <a:rPr lang="ru-RU" sz="1400" b="0" baseline="0" dirty="0" smtClean="0"/>
                        <a:t>, которые имеют баллы)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err="1" smtClean="0">
                          <a:effectLst/>
                        </a:rPr>
                        <a:t>Золоткова</a:t>
                      </a:r>
                      <a:r>
                        <a:rPr lang="ru-RU" sz="1400" b="0" kern="1200" dirty="0" smtClean="0">
                          <a:effectLst/>
                        </a:rPr>
                        <a:t> Марина Геннадьевна, учитель математики и информатики МОУ «Первомайская средняя школа», Ярославская обл., с. Кукобой</a:t>
                      </a:r>
                      <a:endParaRPr lang="ru-RU" sz="14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0481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28800"/>
            <a:ext cx="7560840" cy="4104456"/>
          </a:xfrm>
        </p:spPr>
        <p:txBody>
          <a:bodyPr/>
          <a:lstStyle/>
          <a:p>
            <a:pPr marL="0" indent="0">
              <a:buNone/>
              <a:tabLst>
                <a:tab pos="2152650" algn="l"/>
              </a:tabLst>
            </a:pPr>
            <a:r>
              <a:rPr lang="ru-RU" b="1" dirty="0" smtClean="0">
                <a:solidFill>
                  <a:srgbClr val="663300"/>
                </a:solidFill>
              </a:rPr>
              <a:t/>
            </a:r>
            <a:br>
              <a:rPr lang="ru-RU" b="1" dirty="0" smtClean="0">
                <a:solidFill>
                  <a:srgbClr val="663300"/>
                </a:solidFill>
              </a:rPr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782"/>
          <a:stretch/>
        </p:blipFill>
        <p:spPr bwMode="auto">
          <a:xfrm>
            <a:off x="0" y="-1"/>
            <a:ext cx="2740775" cy="11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710361" y="233963"/>
            <a:ext cx="6433639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научно-практическая конференция с международным участием «Формирование психологически комфортной и безопасной  образовательной среды  в сельской школе»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39752" y="6519446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марта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412776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ru-RU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1602786"/>
              </p:ext>
            </p:extLst>
          </p:nvPr>
        </p:nvGraphicFramePr>
        <p:xfrm>
          <a:off x="395536" y="3284984"/>
          <a:ext cx="8424935" cy="2164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298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856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094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4742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ИДЕЯ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АВТОР, контакты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6880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Влияние уровня сформированности метапредметных компетенций педагогов городских и сельских школ на формирование психологической комфортности и безопасности в школе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Использование оценочных процедур для выявления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дефицитов по </a:t>
                      </a:r>
                      <a:r>
                        <a:rPr lang="ru-RU" sz="1400" b="0" baseline="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метапредметным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компетенциям.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ИОМ для каждого слушателя.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Буданова Дарья Станиславовна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главный специалист отдела сопровождения учебного процесса ГАУ ДПО ЯО «Институт развития образования», г. Ярославль.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35676838"/>
              </p:ext>
            </p:extLst>
          </p:nvPr>
        </p:nvGraphicFramePr>
        <p:xfrm>
          <a:off x="395536" y="1340885"/>
          <a:ext cx="8424936" cy="196599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298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868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4386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ИДЕЯ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АВТОР, контакты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0023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Психологическая комфортность и безопасность в условиях </a:t>
                      </a:r>
                      <a:r>
                        <a:rPr lang="ru-RU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цифровизации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образования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dirty="0" smtClean="0"/>
                        <a:t>-Необходимость выработки мер для психологической безопасности. </a:t>
                      </a:r>
                    </a:p>
                    <a:p>
                      <a:r>
                        <a:rPr lang="ru-RU" sz="1400" dirty="0" smtClean="0"/>
                        <a:t>- Важно дать возможность детям оценить </a:t>
                      </a:r>
                      <a:r>
                        <a:rPr lang="ru-RU" sz="1400" dirty="0" err="1" smtClean="0"/>
                        <a:t>цифровизацию</a:t>
                      </a:r>
                      <a:r>
                        <a:rPr lang="ru-RU" sz="1400" dirty="0" smtClean="0"/>
                        <a:t> на предмет комфортности.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Сидорович Светлана Николаевна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педагог-психолог, учитель ИЗО и информатики МОУ «Великосельская средняя школа Гаврилов-Ямского муниципального района», Ярославская обл., с. Великое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8795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340768"/>
            <a:ext cx="7920880" cy="4392488"/>
          </a:xfrm>
        </p:spPr>
        <p:txBody>
          <a:bodyPr/>
          <a:lstStyle/>
          <a:p>
            <a:pPr marL="0" indent="0">
              <a:buNone/>
              <a:tabLst>
                <a:tab pos="2152650" algn="l"/>
              </a:tabLst>
            </a:pPr>
            <a:r>
              <a:rPr lang="ru-RU" b="1" dirty="0" smtClean="0">
                <a:solidFill>
                  <a:srgbClr val="663300"/>
                </a:solidFill>
              </a:rPr>
              <a:t/>
            </a:r>
            <a:br>
              <a:rPr lang="ru-RU" b="1" dirty="0" smtClean="0">
                <a:solidFill>
                  <a:srgbClr val="663300"/>
                </a:solidFill>
              </a:rPr>
            </a:br>
            <a:endParaRPr lang="ru-RU" b="1" dirty="0" smtClean="0">
              <a:solidFill>
                <a:srgbClr val="663300"/>
              </a:solidFill>
            </a:endParaRPr>
          </a:p>
          <a:p>
            <a:pPr marL="0" indent="0">
              <a:buNone/>
              <a:tabLst>
                <a:tab pos="2152650" algn="l"/>
              </a:tabLst>
            </a:pPr>
            <a:endParaRPr lang="ru-RU" dirty="0" smtClean="0"/>
          </a:p>
          <a:p>
            <a:pPr marL="0" indent="0">
              <a:buNone/>
              <a:tabLst>
                <a:tab pos="2152650" algn="l"/>
              </a:tabLst>
            </a:pPr>
            <a:endParaRPr lang="ru-RU" dirty="0" smtClean="0"/>
          </a:p>
          <a:p>
            <a:pPr marL="0" indent="0">
              <a:buNone/>
              <a:tabLst>
                <a:tab pos="2152650" algn="l"/>
              </a:tabLst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782"/>
          <a:stretch/>
        </p:blipFill>
        <p:spPr bwMode="auto">
          <a:xfrm>
            <a:off x="0" y="-1"/>
            <a:ext cx="2740775" cy="11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710361" y="233963"/>
            <a:ext cx="6433639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научно-практическая конференция с международным участием «Формирование психологически комфортной и безопасной  образовательной среды  в сельской школе»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83768" y="6021288"/>
            <a:ext cx="44644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 марта 2021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</a:p>
          <a:p>
            <a:pPr algn="ctr"/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611560" y="1629880"/>
            <a:ext cx="7629210" cy="1223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Секция № 4</a:t>
            </a: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«Психолого-педагогические механизмы и средства </a:t>
            </a:r>
            <a:r>
              <a:rPr lang="ru-RU" altLang="ru-RU" sz="2400" b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психологически </a:t>
            </a: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комфортной и безопасной среды» </a:t>
            </a:r>
            <a:endParaRPr lang="en-US" alt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Модераторы:</a:t>
            </a:r>
          </a:p>
          <a:p>
            <a:pPr algn="just"/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Белкина Вера Валентиновна</a:t>
            </a:r>
            <a:r>
              <a:rPr lang="ru-RU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кафедры педагогических технологий ФГБОУ ВО «Ярославский государственный педагогический университет им. К. Д. Ушинского», декан факультета социального управления, г. Ярославль</a:t>
            </a:r>
          </a:p>
          <a:p>
            <a:pPr algn="just"/>
            <a:r>
              <a:rPr lang="ru-RU" sz="1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Перфилов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Владимир Павлович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старший преподаватель кафедры физической культуры и безопасности жизнедеятельности ГАУ ДПО ЯО «Институт развития образования», г. Ярославль</a:t>
            </a:r>
          </a:p>
          <a:p>
            <a:pPr algn="just"/>
            <a:r>
              <a:rPr lang="ru-RU" sz="1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Береснева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Лариса Николаевна</a:t>
            </a:r>
            <a:r>
              <a:rPr lang="ru-RU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кандидат педагогических наук, доцент, ФГБОУ ВО «Вятский государственный университет»</a:t>
            </a:r>
          </a:p>
          <a:p>
            <a:pPr algn="l"/>
            <a:endParaRPr lang="ru-RU" alt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alt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11560" y="2636912"/>
            <a:ext cx="7629210" cy="11892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86849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28800"/>
            <a:ext cx="7560840" cy="4104456"/>
          </a:xfrm>
        </p:spPr>
        <p:txBody>
          <a:bodyPr/>
          <a:lstStyle/>
          <a:p>
            <a:pPr marL="0" indent="0">
              <a:buNone/>
              <a:tabLst>
                <a:tab pos="2152650" algn="l"/>
              </a:tabLst>
            </a:pPr>
            <a:r>
              <a:rPr lang="ru-RU" b="1" dirty="0" smtClean="0">
                <a:solidFill>
                  <a:srgbClr val="663300"/>
                </a:solidFill>
              </a:rPr>
              <a:t/>
            </a:r>
            <a:br>
              <a:rPr lang="ru-RU" b="1" dirty="0" smtClean="0">
                <a:solidFill>
                  <a:srgbClr val="663300"/>
                </a:solidFill>
              </a:rPr>
            </a:br>
            <a:endParaRPr lang="ru-RU" b="1" dirty="0" smtClean="0">
              <a:solidFill>
                <a:srgbClr val="663300"/>
              </a:solidFill>
            </a:endParaRPr>
          </a:p>
          <a:p>
            <a:pPr marL="0" indent="0">
              <a:buNone/>
              <a:tabLst>
                <a:tab pos="2152650" algn="l"/>
              </a:tabLst>
            </a:pPr>
            <a:endParaRPr lang="ru-RU" dirty="0" smtClean="0"/>
          </a:p>
          <a:p>
            <a:pPr marL="0" indent="0">
              <a:buNone/>
              <a:tabLst>
                <a:tab pos="2152650" algn="l"/>
              </a:tabLst>
            </a:pPr>
            <a:endParaRPr lang="ru-RU" dirty="0" smtClean="0"/>
          </a:p>
          <a:p>
            <a:pPr marL="0" indent="0">
              <a:buNone/>
              <a:tabLst>
                <a:tab pos="2152650" algn="l"/>
              </a:tabLst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5782"/>
          <a:stretch/>
        </p:blipFill>
        <p:spPr bwMode="auto">
          <a:xfrm>
            <a:off x="0" y="-1"/>
            <a:ext cx="2740775" cy="11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710361" y="332656"/>
            <a:ext cx="6433639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Всероссийская научно-практическая конференция с международным участием «Формирование психологически комфортной и безопасной  образовательной среды  в сельской школе»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27784" y="6519446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25  марта 2021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г. </a:t>
            </a:r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395536" y="1340768"/>
            <a:ext cx="8720838" cy="1223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altLang="ru-RU" sz="2800" b="1" dirty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Секция </a:t>
            </a:r>
            <a:r>
              <a:rPr lang="en-US" altLang="ru-RU" sz="2800" b="1" dirty="0" smtClean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1</a:t>
            </a:r>
            <a:r>
              <a:rPr lang="ru-RU" altLang="ru-RU" sz="2800" b="1" dirty="0" smtClean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. «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Особенности, проблемы и факторы развития психологически комфортной и безопасной среды</a:t>
            </a:r>
            <a:r>
              <a:rPr lang="ru-RU" altLang="ru-RU" sz="2800" b="1" dirty="0" smtClean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» </a:t>
            </a:r>
          </a:p>
          <a:p>
            <a:pPr algn="l"/>
            <a:endParaRPr lang="ru-RU" altLang="ru-RU" sz="2000" b="1" dirty="0" smtClean="0">
              <a:solidFill>
                <a:srgbClr val="663300"/>
              </a:solidFill>
              <a:cs typeface="Times New Roman" panose="02020603050405020304" pitchFamily="18" charset="0"/>
            </a:endParaRPr>
          </a:p>
          <a:p>
            <a:pPr algn="l"/>
            <a:r>
              <a:rPr lang="ru-RU" altLang="ru-RU" sz="2000" b="1" dirty="0" smtClean="0">
                <a:solidFill>
                  <a:srgbClr val="663300"/>
                </a:solidFill>
                <a:cs typeface="Times New Roman" panose="02020603050405020304" pitchFamily="18" charset="0"/>
              </a:rPr>
              <a:t>Модераторы :</a:t>
            </a:r>
            <a:endParaRPr lang="ru-RU" altLang="ru-RU" sz="2000" b="1" dirty="0">
              <a:solidFill>
                <a:srgbClr val="663300"/>
              </a:solidFill>
              <a:cs typeface="Times New Roman" panose="02020603050405020304" pitchFamily="18" charset="0"/>
            </a:endParaRPr>
          </a:p>
          <a:p>
            <a:pPr marL="360363" indent="-360363" algn="l">
              <a:buClr>
                <a:srgbClr val="663300"/>
              </a:buClr>
              <a:buFont typeface="Wingdings" panose="05000000000000000000" pitchFamily="2" charset="2"/>
              <a:buChar char="Ø"/>
            </a:pPr>
            <a:r>
              <a:rPr lang="ru-RU" sz="2000" b="1" i="1" dirty="0">
                <a:solidFill>
                  <a:srgbClr val="663300"/>
                </a:solidFill>
              </a:rPr>
              <a:t>Гущина Татьяна Николаевна</a:t>
            </a:r>
            <a:r>
              <a:rPr lang="ru-RU" sz="2000" i="1" dirty="0">
                <a:solidFill>
                  <a:srgbClr val="663300"/>
                </a:solidFill>
              </a:rPr>
              <a:t>,</a:t>
            </a:r>
            <a:r>
              <a:rPr lang="ru-RU" sz="2000" dirty="0">
                <a:solidFill>
                  <a:srgbClr val="663300"/>
                </a:solidFill>
              </a:rPr>
              <a:t> доктор педагогических наук, профессор кафедры социальной педагогики и организации работы с молодёжью, ЯГПУ им. К.Д. Ушинского.</a:t>
            </a:r>
          </a:p>
          <a:p>
            <a:pPr marL="360363" indent="-360363" algn="l">
              <a:buClr>
                <a:srgbClr val="663300"/>
              </a:buClr>
              <a:buFont typeface="Wingdings" panose="05000000000000000000" pitchFamily="2" charset="2"/>
              <a:buChar char="Ø"/>
            </a:pPr>
            <a:r>
              <a:rPr lang="ru-RU" sz="2000" b="1" i="1" dirty="0">
                <a:solidFill>
                  <a:srgbClr val="663300"/>
                </a:solidFill>
              </a:rPr>
              <a:t>Быкова Светлана Станиславовна</a:t>
            </a:r>
            <a:r>
              <a:rPr lang="ru-RU" sz="2000" dirty="0">
                <a:solidFill>
                  <a:srgbClr val="663300"/>
                </a:solidFill>
              </a:rPr>
              <a:t>, кандидат педагогических наук, доцент кафедры педагогики, Вятский государственный университет, факультет педагогики и психологии.</a:t>
            </a:r>
          </a:p>
          <a:p>
            <a:pPr marL="360363" indent="-360363" algn="l">
              <a:buClr>
                <a:srgbClr val="663300"/>
              </a:buClr>
              <a:buFont typeface="Wingdings" panose="05000000000000000000" pitchFamily="2" charset="2"/>
              <a:buChar char="Ø"/>
            </a:pPr>
            <a:r>
              <a:rPr lang="ru-RU" sz="2000" b="1" i="1" dirty="0">
                <a:solidFill>
                  <a:srgbClr val="663300"/>
                </a:solidFill>
              </a:rPr>
              <a:t>Зайцева Наталия Владимировна</a:t>
            </a:r>
            <a:r>
              <a:rPr lang="ru-RU" sz="2000" dirty="0">
                <a:solidFill>
                  <a:srgbClr val="663300"/>
                </a:solidFill>
              </a:rPr>
              <a:t>, старший методист центра образовательного менеджмента ГАУ ДПО ЯО «Институт развития образования», г. Ярославль. 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11560" y="2636912"/>
            <a:ext cx="7629210" cy="11892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alt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148278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28800"/>
            <a:ext cx="7560840" cy="410445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  <a:tabLst>
                <a:tab pos="2152650" algn="l"/>
              </a:tabLst>
            </a:pPr>
            <a:r>
              <a:rPr lang="ru-RU" b="1" dirty="0" smtClean="0">
                <a:solidFill>
                  <a:srgbClr val="663300"/>
                </a:solidFill>
              </a:rPr>
              <a:t/>
            </a:r>
            <a:br>
              <a:rPr lang="ru-RU" b="1" dirty="0" smtClean="0">
                <a:solidFill>
                  <a:srgbClr val="663300"/>
                </a:solidFill>
              </a:rPr>
            </a:br>
            <a:r>
              <a:rPr lang="ru-RU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подключений:</a:t>
            </a:r>
          </a:p>
          <a:p>
            <a:pPr marL="0" indent="0">
              <a:buNone/>
              <a:tabLst>
                <a:tab pos="2152650" algn="l"/>
              </a:tabLst>
            </a:pPr>
            <a:endParaRPr lang="ru-RU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tabLst>
                <a:tab pos="2152650" algn="l"/>
              </a:tabLst>
            </a:pPr>
            <a:r>
              <a:rPr lang="ru-RU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Приняли участие:   </a:t>
            </a:r>
            <a:r>
              <a:rPr lang="ru-RU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    </a:t>
            </a:r>
            <a:r>
              <a:rPr lang="ru-RU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чел.</a:t>
            </a:r>
          </a:p>
          <a:p>
            <a:pPr marL="0" indent="0">
              <a:buNone/>
              <a:tabLst>
                <a:tab pos="2152650" algn="l"/>
              </a:tabLst>
            </a:pPr>
            <a:endParaRPr lang="ru-RU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tabLst>
                <a:tab pos="2152650" algn="l"/>
              </a:tabLst>
            </a:pPr>
            <a:r>
              <a:rPr lang="ru-RU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5</a:t>
            </a:r>
            <a:r>
              <a:rPr lang="ru-RU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регионов</a:t>
            </a:r>
            <a:r>
              <a:rPr lang="ru-RU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Ярославская, Кировская, Пермская, Вологодская, Ивановская области </a:t>
            </a:r>
            <a:endParaRPr lang="ru-RU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tabLst>
                <a:tab pos="2152650" algn="l"/>
              </a:tabLst>
            </a:pPr>
            <a:endParaRPr lang="ru-RU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tabLst>
                <a:tab pos="2152650" algn="l"/>
              </a:tabLst>
            </a:pPr>
            <a:r>
              <a:rPr lang="ru-RU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Выступили </a:t>
            </a:r>
            <a:r>
              <a:rPr lang="ru-RU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секции: </a:t>
            </a:r>
            <a:r>
              <a:rPr lang="ru-RU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чел.</a:t>
            </a:r>
          </a:p>
          <a:p>
            <a:pPr marL="0" indent="0">
              <a:buNone/>
              <a:tabLst>
                <a:tab pos="2152650" algn="l"/>
              </a:tabLst>
            </a:pPr>
            <a:r>
              <a:rPr lang="ru-RU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(15 докладов)</a:t>
            </a:r>
            <a:endParaRPr lang="ru-RU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tabLst>
                <a:tab pos="2152650" algn="l"/>
              </a:tabLst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782"/>
          <a:stretch/>
        </p:blipFill>
        <p:spPr bwMode="auto">
          <a:xfrm>
            <a:off x="0" y="-1"/>
            <a:ext cx="2740775" cy="11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710361" y="233963"/>
            <a:ext cx="6433639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научно-практическая конференция с международным участием «Формирование психологически комфортной и безопасной  образовательной среды  в сельской школе»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55776" y="6246046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марта 2021 г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1199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28800"/>
            <a:ext cx="7560840" cy="4104456"/>
          </a:xfrm>
        </p:spPr>
        <p:txBody>
          <a:bodyPr/>
          <a:lstStyle/>
          <a:p>
            <a:pPr marL="0" indent="0">
              <a:buNone/>
              <a:tabLst>
                <a:tab pos="2152650" algn="l"/>
              </a:tabLst>
            </a:pPr>
            <a:r>
              <a:rPr lang="ru-RU" b="1" dirty="0" smtClean="0">
                <a:solidFill>
                  <a:srgbClr val="663300"/>
                </a:solidFill>
              </a:rPr>
              <a:t/>
            </a:r>
            <a:br>
              <a:rPr lang="ru-RU" b="1" dirty="0" smtClean="0">
                <a:solidFill>
                  <a:srgbClr val="663300"/>
                </a:solidFill>
              </a:rPr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782"/>
          <a:stretch/>
        </p:blipFill>
        <p:spPr bwMode="auto">
          <a:xfrm>
            <a:off x="0" y="-1"/>
            <a:ext cx="2740775" cy="11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710361" y="233963"/>
            <a:ext cx="6433639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научно-практическая конференция с международным участием «Формирование психологически комфортной и безопасной  образовательной среды  в сельской школе»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39752" y="6519446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марта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412776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ru-RU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92088594"/>
              </p:ext>
            </p:extLst>
          </p:nvPr>
        </p:nvGraphicFramePr>
        <p:xfrm>
          <a:off x="395536" y="1340884"/>
          <a:ext cx="8496943" cy="5168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35196"/>
                <a:gridCol w="5029433"/>
                <a:gridCol w="2832314"/>
              </a:tblGrid>
              <a:tr h="49123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ИДЕЯ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АВТОР, контакты</a:t>
                      </a:r>
                      <a:endParaRPr lang="ru-RU" dirty="0"/>
                    </a:p>
                  </a:txBody>
                  <a:tcPr/>
                </a:tc>
              </a:tr>
              <a:tr h="491232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Развитие</a:t>
                      </a:r>
                      <a:r>
                        <a:rPr lang="ru-RU" sz="1400" baseline="0" dirty="0" smtClean="0"/>
                        <a:t> взаимодействия детей в инклюзивном классе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Л.В. Жаворонкова</a:t>
                      </a:r>
                      <a:endParaRPr lang="ru-RU" sz="1400" dirty="0"/>
                    </a:p>
                  </a:txBody>
                  <a:tcPr/>
                </a:tc>
              </a:tr>
              <a:tr h="491232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Использование технологической карты для адаптации педагогических средств для детей с разными возможностями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Л.В. Жаворонкова</a:t>
                      </a:r>
                      <a:endParaRPr lang="ru-RU" sz="1400" dirty="0"/>
                    </a:p>
                  </a:txBody>
                  <a:tcPr/>
                </a:tc>
              </a:tr>
              <a:tr h="491232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Создание условий для отсутствия боязни использования сложных слов в собственной речи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В.А. Соколова</a:t>
                      </a:r>
                      <a:endParaRPr lang="ru-RU" sz="1400" dirty="0"/>
                    </a:p>
                  </a:txBody>
                  <a:tcPr/>
                </a:tc>
              </a:tr>
              <a:tr h="491232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Опора на подсознательное в ходе словарной работе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В.А. Соколова</a:t>
                      </a:r>
                      <a:endParaRPr lang="ru-RU" sz="1400" dirty="0"/>
                    </a:p>
                  </a:txBody>
                  <a:tcPr/>
                </a:tc>
              </a:tr>
              <a:tr h="491232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Обеспечение субъектной позиции ребенка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В.В. Белкина</a:t>
                      </a:r>
                      <a:endParaRPr lang="ru-RU" sz="1400" dirty="0"/>
                    </a:p>
                  </a:txBody>
                  <a:tcPr/>
                </a:tc>
              </a:tr>
              <a:tr h="491232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Развитие сопричастности к общему делу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Л.Н. </a:t>
                      </a:r>
                      <a:r>
                        <a:rPr lang="ru-RU" sz="1400" dirty="0" err="1" smtClean="0"/>
                        <a:t>Береснева</a:t>
                      </a:r>
                      <a:endParaRPr lang="ru-RU" sz="1400" dirty="0"/>
                    </a:p>
                  </a:txBody>
                  <a:tcPr/>
                </a:tc>
              </a:tr>
              <a:tr h="491232"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Снятие психологического напряжения в ходе различных видов физической</a:t>
                      </a:r>
                      <a:r>
                        <a:rPr lang="ru-RU" sz="1400" baseline="0" dirty="0" smtClean="0"/>
                        <a:t> активности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Е.В. Смирнова</a:t>
                      </a:r>
                      <a:endParaRPr lang="ru-RU" sz="1400" dirty="0"/>
                    </a:p>
                  </a:txBody>
                  <a:tcPr/>
                </a:tc>
              </a:tr>
              <a:tr h="534524"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</a:p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Совместная деятельность детей </a:t>
                      </a:r>
                    </a:p>
                    <a:p>
                      <a:r>
                        <a:rPr lang="ru-RU" sz="1400" dirty="0" smtClean="0"/>
                        <a:t>Формирование эмоционального и социального  интеллекта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Е.В. Смирнова</a:t>
                      </a:r>
                    </a:p>
                    <a:p>
                      <a:r>
                        <a:rPr lang="ru-RU" sz="1400" dirty="0" smtClean="0"/>
                        <a:t>Л.В . Жаворонкова</a:t>
                      </a:r>
                      <a:endParaRPr lang="ru-RU" sz="1400" dirty="0"/>
                    </a:p>
                  </a:txBody>
                  <a:tcPr/>
                </a:tc>
              </a:tr>
              <a:tr h="491232"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Поддержка</a:t>
                      </a:r>
                      <a:r>
                        <a:rPr lang="ru-RU" sz="1400" baseline="0" dirty="0" smtClean="0"/>
                        <a:t> инициативы детей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Е.В. Глазкова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1199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0" y="1125538"/>
            <a:ext cx="9144000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" name="Объект 2"/>
          <p:cNvSpPr>
            <a:spLocks noGrp="1"/>
          </p:cNvSpPr>
          <p:nvPr>
            <p:ph idx="1"/>
          </p:nvPr>
        </p:nvSpPr>
        <p:spPr>
          <a:xfrm>
            <a:off x="611188" y="1628775"/>
            <a:ext cx="7561262" cy="4103688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  <a:tabLst>
                <a:tab pos="2152650" algn="l"/>
              </a:tabLst>
            </a:pPr>
            <a:r>
              <a:rPr lang="ru-RU" sz="2400" b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  <a:tabLst>
                <a:tab pos="2152650" algn="l"/>
              </a:tabLst>
            </a:pPr>
            <a:endParaRPr lang="ru-RU" smtClean="0"/>
          </a:p>
          <a:p>
            <a:pPr marL="0" indent="0" eaLnBrk="1" hangingPunct="1">
              <a:buFont typeface="Arial" charset="0"/>
              <a:buNone/>
              <a:tabLst>
                <a:tab pos="2152650" algn="l"/>
              </a:tabLst>
            </a:pPr>
            <a:endParaRPr lang="ru-RU" smtClean="0"/>
          </a:p>
          <a:p>
            <a:pPr marL="0" indent="0" eaLnBrk="1" hangingPunct="1">
              <a:buFont typeface="Arial" charset="0"/>
              <a:buNone/>
              <a:tabLst>
                <a:tab pos="2152650" algn="l"/>
              </a:tabLst>
            </a:pPr>
            <a:endParaRPr lang="ru-RU" smtClean="0"/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 cstate="print"/>
          <a:srcRect r="35782"/>
          <a:stretch>
            <a:fillRect/>
          </a:stretch>
        </p:blipFill>
        <p:spPr bwMode="auto">
          <a:xfrm>
            <a:off x="0" y="0"/>
            <a:ext cx="2740025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709863" y="233363"/>
            <a:ext cx="6434137" cy="649287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научно-практическая конференция с международным участием «Формирование психологически комфортной и безопасной  образовательной среды  в сельской школе»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84438" y="6021388"/>
            <a:ext cx="4464050" cy="615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 марта 2021 г.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2055" name="Объект 2"/>
          <p:cNvSpPr txBox="1">
            <a:spLocks/>
          </p:cNvSpPr>
          <p:nvPr/>
        </p:nvSpPr>
        <p:spPr bwMode="auto">
          <a:xfrm>
            <a:off x="107950" y="1412875"/>
            <a:ext cx="89281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altLang="ru-RU" sz="2400" b="1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Секция № 5    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altLang="ru-RU" sz="2400" b="1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Психолого-педагогические условия развития психологически комфортной и безопасной среды</a:t>
            </a:r>
            <a:r>
              <a:rPr lang="ru-RU" altLang="ru-RU" sz="2400" b="1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en-US" altLang="ru-RU" sz="2400" b="1">
              <a:solidFill>
                <a:srgbClr val="632523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Bef>
                <a:spcPct val="20000"/>
              </a:spcBef>
              <a:buFont typeface="Arial" charset="0"/>
              <a:buNone/>
            </a:pPr>
            <a:r>
              <a:rPr lang="ru-RU" altLang="ru-RU" sz="2400" b="1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Модераторы: </a:t>
            </a:r>
          </a:p>
          <a:p>
            <a:pPr algn="just">
              <a:lnSpc>
                <a:spcPct val="115000"/>
              </a:lnSpc>
              <a:spcBef>
                <a:spcPct val="20000"/>
              </a:spcBef>
              <a:buFont typeface="Arial" charset="0"/>
              <a:buNone/>
            </a:pPr>
            <a:r>
              <a:rPr lang="ru-RU" b="1" i="1">
                <a:solidFill>
                  <a:srgbClr val="66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Чернявская Анна Павловна, </a:t>
            </a:r>
            <a:r>
              <a:rPr lang="ru-RU">
                <a:solidFill>
                  <a:srgbClr val="66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доктор педагогических наук</a:t>
            </a:r>
            <a:r>
              <a:rPr lang="ru-RU" i="1">
                <a:solidFill>
                  <a:srgbClr val="66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lang="ru-RU" b="1" i="1">
                <a:solidFill>
                  <a:srgbClr val="66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>
                <a:solidFill>
                  <a:srgbClr val="66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профессор кафедры педагогических технологий ФГБОУ ВО «Ярославский государственный педагогический университет им. К. Д. Ушинского», г. Ярославль</a:t>
            </a:r>
          </a:p>
          <a:p>
            <a:pPr algn="just">
              <a:lnSpc>
                <a:spcPct val="115000"/>
              </a:lnSpc>
              <a:spcBef>
                <a:spcPct val="20000"/>
              </a:spcBef>
              <a:buFont typeface="Arial" charset="0"/>
              <a:buNone/>
            </a:pPr>
            <a:r>
              <a:rPr lang="ru-RU" b="1" i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Гирфанова Людмила Петровна</a:t>
            </a:r>
            <a:r>
              <a:rPr lang="ru-RU" i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кандидат педагогических наук, доцент кафедры педагогики и психологии Института педагогики, Башкирский государственный педагогический университет им. М. Акмуллы; зам. зав. кафедрой ЮНЕСКО, г. Уфа</a:t>
            </a:r>
            <a:endParaRPr lang="ru-RU">
              <a:solidFill>
                <a:srgbClr val="663300"/>
              </a:solidFill>
              <a:latin typeface="Times New Roman" pitchFamily="18" charset="0"/>
            </a:endParaRPr>
          </a:p>
          <a:p>
            <a:pPr algn="just">
              <a:lnSpc>
                <a:spcPct val="115000"/>
              </a:lnSpc>
              <a:spcBef>
                <a:spcPct val="20000"/>
              </a:spcBef>
              <a:buFont typeface="Arial" charset="0"/>
              <a:buNone/>
            </a:pPr>
            <a:r>
              <a:rPr lang="ru-RU" b="1" i="1">
                <a:solidFill>
                  <a:srgbClr val="663300"/>
                </a:solidFill>
                <a:latin typeface="Times New Roman" pitchFamily="18" charset="0"/>
              </a:rPr>
              <a:t>Чиркун Ольга Владимировна</a:t>
            </a:r>
            <a:r>
              <a:rPr lang="ru-RU">
                <a:solidFill>
                  <a:srgbClr val="663300"/>
                </a:solidFill>
                <a:latin typeface="Times New Roman" pitchFamily="18" charset="0"/>
              </a:rPr>
              <a:t>, зав. кафедрой общей педагогики и психологии ГАУ ДПО ЯО «Институт развития образования», г. Ярославль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ru-RU" altLang="ru-RU" sz="2400" b="1">
              <a:solidFill>
                <a:srgbClr val="63252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ru-RU" altLang="ru-RU" sz="2400" b="1">
              <a:solidFill>
                <a:srgbClr val="63252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Объект 2"/>
          <p:cNvSpPr txBox="1">
            <a:spLocks/>
          </p:cNvSpPr>
          <p:nvPr/>
        </p:nvSpPr>
        <p:spPr bwMode="auto">
          <a:xfrm>
            <a:off x="611188" y="2636838"/>
            <a:ext cx="7629525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altLang="ru-RU" sz="3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0" y="1125538"/>
            <a:ext cx="9144000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188" y="1628775"/>
            <a:ext cx="7561262" cy="4103688"/>
          </a:xfrm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tabLst>
                <a:tab pos="2152650" algn="l"/>
              </a:tabLst>
              <a:defRPr/>
            </a:pPr>
            <a:r>
              <a:rPr lang="ru-RU" b="1" dirty="0" smtClean="0">
                <a:solidFill>
                  <a:srgbClr val="663300"/>
                </a:solidFill>
              </a:rPr>
              <a:t/>
            </a:r>
            <a:br>
              <a:rPr lang="ru-RU" b="1" dirty="0" smtClean="0">
                <a:solidFill>
                  <a:srgbClr val="663300"/>
                </a:solidFill>
              </a:rPr>
            </a:br>
            <a:r>
              <a:rPr lang="ru-RU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подключений:</a:t>
            </a:r>
            <a:r>
              <a:rPr lang="en-US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ru-RU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tabLst>
                <a:tab pos="2152650" algn="l"/>
              </a:tabLst>
              <a:defRPr/>
            </a:pPr>
            <a:endParaRPr lang="ru-RU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tabLst>
                <a:tab pos="2152650" algn="l"/>
              </a:tabLst>
              <a:defRPr/>
            </a:pPr>
            <a:r>
              <a:rPr lang="ru-RU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Приняли участие:    </a:t>
            </a:r>
            <a:r>
              <a:rPr lang="ru-RU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     </a:t>
            </a:r>
            <a:r>
              <a:rPr lang="ru-RU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tabLst>
                <a:tab pos="2152650" algn="l"/>
              </a:tabLst>
              <a:defRPr/>
            </a:pPr>
            <a:endParaRPr lang="ru-RU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tabLst>
                <a:tab pos="2152650" algn="l"/>
              </a:tabLst>
              <a:defRPr/>
            </a:pPr>
            <a:r>
              <a:rPr lang="ru-RU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_5_ </a:t>
            </a:r>
            <a:r>
              <a:rPr lang="ru-RU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регионов: </a:t>
            </a:r>
            <a:r>
              <a:rPr lang="ru-RU" sz="22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Уфа (Башкирия), Пермь, Вологодская область, </a:t>
            </a:r>
            <a:r>
              <a:rPr lang="ru-RU" sz="2200" b="1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г.Павловск</a:t>
            </a:r>
            <a:r>
              <a:rPr lang="ru-RU" sz="22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Нижегородской области, </a:t>
            </a:r>
            <a:r>
              <a:rPr lang="ru-RU" sz="2200" b="1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Угличский</a:t>
            </a:r>
            <a:r>
              <a:rPr lang="ru-RU" sz="22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МР, </a:t>
            </a:r>
            <a:r>
              <a:rPr lang="ru-RU" sz="2200" b="1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Тутаевский</a:t>
            </a:r>
            <a:r>
              <a:rPr lang="ru-RU" sz="22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МР, Ярославский МР, Рыбинский МР, </a:t>
            </a:r>
            <a:r>
              <a:rPr lang="ru-RU" sz="2200" b="1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Даниловский</a:t>
            </a:r>
            <a:r>
              <a:rPr lang="ru-RU" sz="22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МР, Первомайский МР, </a:t>
            </a:r>
            <a:r>
              <a:rPr lang="ru-RU" sz="2200" b="1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г.Ярославль</a:t>
            </a:r>
            <a:endParaRPr lang="ru-RU" sz="2200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tabLst>
                <a:tab pos="2152650" algn="l"/>
              </a:tabLst>
              <a:defRPr/>
            </a:pPr>
            <a:endParaRPr lang="ru-RU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tabLst>
                <a:tab pos="2152650" algn="l"/>
              </a:tabLst>
              <a:defRPr/>
            </a:pPr>
            <a:r>
              <a:rPr lang="ru-RU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Выступили </a:t>
            </a:r>
            <a:r>
              <a:rPr lang="ru-RU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секции: </a:t>
            </a:r>
            <a:r>
              <a:rPr lang="ru-RU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14чел</a:t>
            </a:r>
            <a:r>
              <a:rPr lang="ru-RU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tabLst>
                <a:tab pos="2152650" algn="l"/>
              </a:tabLst>
              <a:defRPr/>
            </a:pPr>
            <a:endParaRPr lang="ru-RU" dirty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 cstate="print"/>
          <a:srcRect r="35782"/>
          <a:stretch>
            <a:fillRect/>
          </a:stretch>
        </p:blipFill>
        <p:spPr bwMode="auto">
          <a:xfrm>
            <a:off x="0" y="0"/>
            <a:ext cx="2740025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709863" y="233363"/>
            <a:ext cx="6434137" cy="649287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научно-практическая конференция с международным участием «Формирование психологически комфортной и безопасной  образовательной среды  в сельской школе»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55875" y="6246813"/>
            <a:ext cx="446405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марта 2021 г.</a:t>
            </a: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0" y="1125538"/>
            <a:ext cx="9144000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611188" y="1628775"/>
            <a:ext cx="7561262" cy="410368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tabLst>
                <a:tab pos="2152650" algn="l"/>
              </a:tabLst>
            </a:pPr>
            <a:r>
              <a:rPr lang="ru-RU" b="1" smtClean="0">
                <a:solidFill>
                  <a:srgbClr val="663300"/>
                </a:solidFill>
              </a:rPr>
              <a:t/>
            </a:r>
            <a:br>
              <a:rPr lang="ru-RU" b="1" smtClean="0">
                <a:solidFill>
                  <a:srgbClr val="663300"/>
                </a:solidFill>
              </a:rPr>
            </a:br>
            <a:endParaRPr lang="ru-RU" smtClean="0"/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 cstate="print"/>
          <a:srcRect r="35782"/>
          <a:stretch>
            <a:fillRect/>
          </a:stretch>
        </p:blipFill>
        <p:spPr bwMode="auto">
          <a:xfrm>
            <a:off x="0" y="0"/>
            <a:ext cx="2740025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Прямоугольник 5"/>
          <p:cNvSpPr>
            <a:spLocks noChangeArrowheads="1"/>
          </p:cNvSpPr>
          <p:nvPr/>
        </p:nvSpPr>
        <p:spPr bwMode="auto">
          <a:xfrm>
            <a:off x="2709863" y="233363"/>
            <a:ext cx="6434137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400" b="1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Всероссийская научно-практическая конференция с международным участием «Формирование психологически комфортной и безопасной  образовательной среды  в сельской школе» </a:t>
            </a:r>
          </a:p>
        </p:txBody>
      </p:sp>
      <p:sp>
        <p:nvSpPr>
          <p:cNvPr id="4102" name="TextBox 1"/>
          <p:cNvSpPr txBox="1">
            <a:spLocks noChangeArrowheads="1"/>
          </p:cNvSpPr>
          <p:nvPr/>
        </p:nvSpPr>
        <p:spPr bwMode="auto">
          <a:xfrm>
            <a:off x="2339975" y="6519863"/>
            <a:ext cx="44640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25 марта 2021 г.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4103" name="TextBox 3"/>
          <p:cNvSpPr txBox="1">
            <a:spLocks noChangeArrowheads="1"/>
          </p:cNvSpPr>
          <p:nvPr/>
        </p:nvSpPr>
        <p:spPr bwMode="auto">
          <a:xfrm>
            <a:off x="395288" y="1412875"/>
            <a:ext cx="79930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b="1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b="1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8" y="1124744"/>
          <a:ext cx="8497888" cy="487199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35267"/>
                <a:gridCol w="5029992"/>
                <a:gridCol w="2832629"/>
              </a:tblGrid>
              <a:tr h="4219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№</a:t>
                      </a:r>
                      <a:endParaRPr lang="ru-RU" sz="1400" dirty="0"/>
                    </a:p>
                  </a:txBody>
                  <a:tcPr marL="91450" marR="91450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ИДЕЯ</a:t>
                      </a:r>
                      <a:endParaRPr lang="ru-RU" sz="1400" dirty="0"/>
                    </a:p>
                  </a:txBody>
                  <a:tcPr marL="91450" marR="91450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АВТОР, контакты</a:t>
                      </a:r>
                      <a:endParaRPr lang="ru-RU" sz="1400" dirty="0"/>
                    </a:p>
                  </a:txBody>
                  <a:tcPr marL="91450" marR="91450" marT="45714" marB="45714"/>
                </a:tc>
              </a:tr>
              <a:tr h="196376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marL="91450" marR="91450" marT="45714" marB="45714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Формирование ценностных ориентаций сельских школьников как условие создания комфортной и безопасной образовательной среды.</a:t>
                      </a:r>
                    </a:p>
                    <a:p>
                      <a:pPr algn="just"/>
                      <a:r>
                        <a:rPr lang="ru-RU" sz="1400" baseline="0" dirty="0" smtClean="0"/>
                        <a:t>Формирование социально значимых ценностных ориентаций обучающихся – это задача прежде всего социальная. </a:t>
                      </a:r>
                    </a:p>
                    <a:p>
                      <a:pPr algn="just"/>
                      <a:r>
                        <a:rPr lang="ru-RU" sz="1400" dirty="0" smtClean="0"/>
                        <a:t>Создание таких </a:t>
                      </a:r>
                      <a:r>
                        <a:rPr lang="ru-RU" sz="1400" dirty="0" err="1" smtClean="0"/>
                        <a:t>гуманизированных</a:t>
                      </a:r>
                      <a:r>
                        <a:rPr lang="ru-RU" sz="1400" dirty="0" smtClean="0"/>
                        <a:t> социально-педагогических условий, при которых эффективно разворачивается активная творческая коллективно-распределенная деятельность детей и взрослых (педагогов, родителей, общественности), направленная на решение актуальных социально значимых целей и задач, в процессе которой осуществляется самореализация каждого ребенка и происходит усвоение традиционных общечеловеческих ценностей, и тем самым </a:t>
                      </a:r>
                      <a:r>
                        <a:rPr lang="ru-RU" sz="1400" dirty="0" err="1" smtClean="0"/>
                        <a:t>профилактируется</a:t>
                      </a:r>
                      <a:r>
                        <a:rPr lang="ru-RU" sz="1400" dirty="0" smtClean="0"/>
                        <a:t>  </a:t>
                      </a:r>
                      <a:r>
                        <a:rPr lang="ru-RU" sz="1400" dirty="0" err="1" smtClean="0"/>
                        <a:t>девиантное</a:t>
                      </a:r>
                      <a:r>
                        <a:rPr lang="ru-RU" sz="1400" dirty="0" smtClean="0"/>
                        <a:t> поведение обучающихся.</a:t>
                      </a:r>
                      <a:endParaRPr lang="ru-RU" sz="1400" dirty="0"/>
                    </a:p>
                  </a:txBody>
                  <a:tcPr marL="91450" marR="91450" marT="45714" marB="45714"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Гирфанова</a:t>
                      </a:r>
                      <a:r>
                        <a:rPr lang="ru-RU" sz="1400" dirty="0" smtClean="0"/>
                        <a:t> Людмила Петровна, доцент кафедры педагогики и психологии Института педагогики, Башкирский ГПУ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им. </a:t>
                      </a:r>
                      <a:r>
                        <a:rPr lang="ru-RU" sz="1400" dirty="0" err="1" smtClean="0"/>
                        <a:t>М.Акмуллы</a:t>
                      </a:r>
                      <a:r>
                        <a:rPr lang="ru-RU" sz="1400" dirty="0" smtClean="0"/>
                        <a:t>; зам. зав. кафедрой ЮНЕСКО, </a:t>
                      </a:r>
                      <a:r>
                        <a:rPr lang="ru-RU" sz="1400" dirty="0" err="1" smtClean="0"/>
                        <a:t>г.Уфа</a:t>
                      </a:r>
                      <a:r>
                        <a:rPr lang="ru-RU" sz="1400" dirty="0" smtClean="0"/>
                        <a:t>;</a:t>
                      </a:r>
                    </a:p>
                    <a:p>
                      <a:r>
                        <a:rPr lang="ru-RU" sz="1400" dirty="0" err="1" smtClean="0"/>
                        <a:t>Хабибова</a:t>
                      </a:r>
                      <a:r>
                        <a:rPr lang="ru-RU" sz="1400" dirty="0" smtClean="0"/>
                        <a:t> Наталья Евгеньевна, доцент кафедры педагогики и психологии Института педагогики, г. Уфа</a:t>
                      </a:r>
                    </a:p>
                  </a:txBody>
                  <a:tcPr marL="91450" marR="91450" marT="45714" marB="45714"/>
                </a:tc>
              </a:tr>
              <a:tr h="102115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 marL="91450" marR="91450" marT="45714" marB="45714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Взаимосвязь психологического благополучия, особенностей личности и удовлетворенности различными аспектами профессиональной деятельности педагогов (Психологическое</a:t>
                      </a:r>
                      <a:r>
                        <a:rPr lang="ru-RU" sz="1400" baseline="0" dirty="0" smtClean="0"/>
                        <a:t> здоровье = психологическое благополучие)</a:t>
                      </a:r>
                      <a:endParaRPr lang="ru-RU" sz="1400" dirty="0"/>
                    </a:p>
                  </a:txBody>
                  <a:tcPr marL="91450" marR="91450" marT="45714" marB="45714"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Скорынин</a:t>
                      </a:r>
                      <a:r>
                        <a:rPr lang="ru-RU" sz="1400" dirty="0" smtClean="0"/>
                        <a:t> Андрей Александрович, старший преподаватель кафедры практической психологии, ФГБОУ ВО «Пермский государственный гуманитарно-педагогический университет», г. Пермь</a:t>
                      </a:r>
                      <a:endParaRPr lang="ru-RU" sz="1400" dirty="0"/>
                    </a:p>
                  </a:txBody>
                  <a:tcPr marL="91450" marR="91450" marT="45714" marB="45714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0" y="1125538"/>
            <a:ext cx="9144000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611188" y="1628775"/>
            <a:ext cx="7561262" cy="410368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tabLst>
                <a:tab pos="2152650" algn="l"/>
              </a:tabLst>
            </a:pPr>
            <a:r>
              <a:rPr lang="ru-RU" b="1" smtClean="0">
                <a:solidFill>
                  <a:srgbClr val="663300"/>
                </a:solidFill>
              </a:rPr>
              <a:t/>
            </a:r>
            <a:br>
              <a:rPr lang="ru-RU" b="1" smtClean="0">
                <a:solidFill>
                  <a:srgbClr val="663300"/>
                </a:solidFill>
              </a:rPr>
            </a:br>
            <a:endParaRPr lang="ru-RU" smtClean="0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 cstate="print"/>
          <a:srcRect r="35782"/>
          <a:stretch>
            <a:fillRect/>
          </a:stretch>
        </p:blipFill>
        <p:spPr bwMode="auto">
          <a:xfrm>
            <a:off x="0" y="0"/>
            <a:ext cx="2740025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Прямоугольник 5"/>
          <p:cNvSpPr>
            <a:spLocks noChangeArrowheads="1"/>
          </p:cNvSpPr>
          <p:nvPr/>
        </p:nvSpPr>
        <p:spPr bwMode="auto">
          <a:xfrm>
            <a:off x="2709863" y="233363"/>
            <a:ext cx="6434137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400" b="1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Всероссийская научно-практическая конференция с международным участием «Формирование психологически комфортной и безопасной  образовательной среды  в сельской школе» </a:t>
            </a:r>
          </a:p>
        </p:txBody>
      </p:sp>
      <p:sp>
        <p:nvSpPr>
          <p:cNvPr id="5127" name="TextBox 3"/>
          <p:cNvSpPr txBox="1">
            <a:spLocks noChangeArrowheads="1"/>
          </p:cNvSpPr>
          <p:nvPr/>
        </p:nvSpPr>
        <p:spPr bwMode="auto">
          <a:xfrm>
            <a:off x="395288" y="1412875"/>
            <a:ext cx="79930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b="1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b="1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3169956"/>
          <a:ext cx="8964488" cy="363379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70148"/>
                <a:gridCol w="5306178"/>
                <a:gridCol w="2988162"/>
              </a:tblGrid>
              <a:tr h="677254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14" marB="45714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Сельская школа - территория творчества, обучения безопасному поведению, реализации</a:t>
                      </a:r>
                      <a:r>
                        <a:rPr lang="ru-RU" sz="1400" baseline="0" dirty="0" smtClean="0"/>
                        <a:t> интеллектуальных проектов, поддержка молодых специалистов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14" marB="45714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err="1" smtClean="0"/>
                        <a:t>Отрадновская</a:t>
                      </a:r>
                      <a:r>
                        <a:rPr lang="ru-RU" sz="1400" dirty="0" smtClean="0"/>
                        <a:t> СОШ </a:t>
                      </a:r>
                      <a:r>
                        <a:rPr lang="ru-RU" sz="1400" dirty="0" err="1" smtClean="0"/>
                        <a:t>Угличский</a:t>
                      </a:r>
                      <a:r>
                        <a:rPr lang="ru-RU" sz="1400" dirty="0" smtClean="0"/>
                        <a:t> МР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14" marB="45714"/>
                </a:tc>
              </a:tr>
              <a:tr h="206000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14" marB="45714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Создание условий для формирования профессиональных компетенций педагогических работников образовательных организаций Ярославской области в сфере поликультурного образования; разработка и апробация моделей  систем поликультурного образования в ОО различных типов, в муниципальных и региональной системах образования; формирование и развитие механизмов социального партнёрства на межведомственном уровне; разработка методических материалов по организации поликультурного образования для специалистов ОО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14" marB="45714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Медведева</a:t>
                      </a:r>
                      <a:r>
                        <a:rPr lang="ru-RU" sz="1400" baseline="0" dirty="0" smtClean="0"/>
                        <a:t> С.А. ГАУ ДПО ЯО ИРО</a:t>
                      </a:r>
                    </a:p>
                    <a:p>
                      <a:r>
                        <a:rPr lang="ru-RU" sz="1400" baseline="0" dirty="0" smtClean="0"/>
                        <a:t>Цветкова  И.А., МОУ </a:t>
                      </a:r>
                      <a:r>
                        <a:rPr lang="ru-RU" sz="1400" baseline="0" dirty="0" err="1" smtClean="0"/>
                        <a:t>Песоченская</a:t>
                      </a:r>
                      <a:r>
                        <a:rPr lang="ru-RU" sz="1400" baseline="0" dirty="0" smtClean="0"/>
                        <a:t> СОШ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14" marB="45714"/>
                </a:tc>
              </a:tr>
              <a:tr h="67725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14" marB="45714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Безопасная среда – одна из условий развития дополнительного образования в условиях сельского социума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14" marB="45714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Лушникова Т.В., МБОУ Дмитриевская СШ </a:t>
                      </a:r>
                      <a:r>
                        <a:rPr lang="ru-RU" sz="1400" dirty="0" err="1" smtClean="0"/>
                        <a:t>Даниловский</a:t>
                      </a:r>
                      <a:r>
                        <a:rPr lang="ru-RU" sz="1400" dirty="0" smtClean="0"/>
                        <a:t> МР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14" marB="45714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512" y="1124744"/>
          <a:ext cx="8964488" cy="210309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70148"/>
                <a:gridCol w="5306178"/>
                <a:gridCol w="2988162"/>
              </a:tblGrid>
              <a:tr h="109313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 marL="91450" marR="91450" marT="45714" marB="45714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Современная сельская школа – территория </a:t>
                      </a:r>
                      <a:r>
                        <a:rPr lang="ru-RU" sz="1400" dirty="0" err="1" smtClean="0"/>
                        <a:t>безопасности.Вариативное</a:t>
                      </a:r>
                      <a:r>
                        <a:rPr lang="ru-RU" sz="1400" dirty="0" smtClean="0"/>
                        <a:t> содержание Рабочей программы воспитания ОО обеспечивает включенность всех участников образовательных отношений</a:t>
                      </a:r>
                      <a:endParaRPr lang="ru-RU" sz="1400" dirty="0"/>
                    </a:p>
                  </a:txBody>
                  <a:tcPr marL="91450" marR="91450" marT="45714" marB="45714"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Петрушова</a:t>
                      </a:r>
                      <a:r>
                        <a:rPr lang="ru-RU" sz="1400" dirty="0" smtClean="0"/>
                        <a:t> Наталия Александровна, директор МОУ «Средняя школа поселка Ярославка» Ярославского МР, Ярославская область, п. Ярославка</a:t>
                      </a:r>
                      <a:endParaRPr lang="ru-RU" sz="1400" dirty="0"/>
                    </a:p>
                  </a:txBody>
                  <a:tcPr marL="91450" marR="91450" marT="45714" marB="45714"/>
                </a:tc>
              </a:tr>
              <a:tr h="92309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 marL="91450" marR="91450" marT="45714" marB="45714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Формирование комфортной психологической среды обучающихся посредством развития </a:t>
                      </a:r>
                      <a:r>
                        <a:rPr lang="ru-RU" sz="1400" dirty="0" err="1" smtClean="0"/>
                        <a:t>эмпатийных</a:t>
                      </a:r>
                      <a:r>
                        <a:rPr lang="ru-RU" sz="1400" dirty="0" smtClean="0"/>
                        <a:t> способностей педагогов .</a:t>
                      </a:r>
                    </a:p>
                    <a:p>
                      <a:r>
                        <a:rPr lang="ru-RU" sz="1400" dirty="0" smtClean="0"/>
                        <a:t>Важно: Сопровождение ребенка на каждом этапе, проявление </a:t>
                      </a:r>
                      <a:r>
                        <a:rPr lang="ru-RU" sz="1400" dirty="0" err="1" smtClean="0"/>
                        <a:t>эмпатии</a:t>
                      </a:r>
                      <a:r>
                        <a:rPr lang="ru-RU" sz="1400" dirty="0" smtClean="0"/>
                        <a:t>,</a:t>
                      </a:r>
                      <a:r>
                        <a:rPr lang="ru-RU" sz="1400" baseline="0" dirty="0" smtClean="0"/>
                        <a:t> взаимовлияние друг на друга!</a:t>
                      </a:r>
                      <a:endParaRPr lang="ru-RU" sz="1400" dirty="0"/>
                    </a:p>
                  </a:txBody>
                  <a:tcPr marL="91450" marR="91450" marT="45714" marB="45714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Курганова Татьяна Александровна, педагог-психолог МБОУ СШ № 6, Нижегородская область, г. Павлово</a:t>
                      </a:r>
                      <a:endParaRPr lang="ru-RU" sz="1400" dirty="0"/>
                    </a:p>
                  </a:txBody>
                  <a:tcPr marL="91450" marR="91450" marT="45714" marB="45714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28800"/>
            <a:ext cx="7560840" cy="4104456"/>
          </a:xfrm>
        </p:spPr>
        <p:txBody>
          <a:bodyPr/>
          <a:lstStyle/>
          <a:p>
            <a:pPr marL="0" indent="0">
              <a:buNone/>
              <a:tabLst>
                <a:tab pos="2152650" algn="l"/>
              </a:tabLst>
            </a:pPr>
            <a:r>
              <a:rPr lang="ru-RU" b="1" dirty="0" smtClean="0">
                <a:solidFill>
                  <a:srgbClr val="663300"/>
                </a:solidFill>
              </a:rPr>
              <a:t/>
            </a:r>
            <a:br>
              <a:rPr lang="ru-RU" b="1" dirty="0" smtClean="0">
                <a:solidFill>
                  <a:srgbClr val="663300"/>
                </a:solidFill>
              </a:rPr>
            </a:br>
            <a:endParaRPr lang="ru-RU" b="1" dirty="0" smtClean="0">
              <a:solidFill>
                <a:srgbClr val="663300"/>
              </a:solidFill>
            </a:endParaRPr>
          </a:p>
          <a:p>
            <a:pPr marL="0" indent="0">
              <a:buNone/>
              <a:tabLst>
                <a:tab pos="2152650" algn="l"/>
              </a:tabLst>
            </a:pPr>
            <a:endParaRPr lang="ru-RU" dirty="0" smtClean="0"/>
          </a:p>
          <a:p>
            <a:pPr marL="0" indent="0">
              <a:buNone/>
              <a:tabLst>
                <a:tab pos="2152650" algn="l"/>
              </a:tabLst>
            </a:pPr>
            <a:endParaRPr lang="ru-RU" dirty="0" smtClean="0"/>
          </a:p>
          <a:p>
            <a:pPr marL="0" indent="0">
              <a:buNone/>
              <a:tabLst>
                <a:tab pos="2152650" algn="l"/>
              </a:tabLst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782"/>
          <a:stretch/>
        </p:blipFill>
        <p:spPr bwMode="auto">
          <a:xfrm>
            <a:off x="0" y="-1"/>
            <a:ext cx="2740775" cy="11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710361" y="233963"/>
            <a:ext cx="6433639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научно-практическая конференция с международным участием «Формирование психологически комфортной и безопасной  образовательной среды  в сельской школе»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83768" y="6021288"/>
            <a:ext cx="44644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 марта 2021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</a:p>
          <a:p>
            <a:pPr algn="ctr"/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85825" y="1115999"/>
            <a:ext cx="7629210" cy="5946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Секция №  </a:t>
            </a:r>
            <a:r>
              <a:rPr lang="en-US" alt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ru-RU" sz="24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</a:t>
            </a:r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РАЗВИТИЕМ                                                                    ПСИХОЛОГИЧЕСКИ КОМФОРТНОЙ И БЕЗОПАСНОЙ                                            ОБРАЗОВАТЕЛЬНОЙ СРЕДЫ В СЕЛЬСКОЙ </a:t>
            </a: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ШКОЛЕ</a:t>
            </a:r>
            <a:endParaRPr lang="en-US" alt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152650" algn="l"/>
              </a:tabLst>
            </a:pPr>
            <a:r>
              <a:rPr lang="ru-RU" sz="2000" dirty="0">
                <a:solidFill>
                  <a:srgbClr val="663300"/>
                </a:solidFill>
              </a:rPr>
              <a:t>Руководители секции: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800" b="1" i="1" dirty="0">
                <a:solidFill>
                  <a:srgbClr val="663300"/>
                </a:solidFill>
              </a:rPr>
              <a:t>Шобонов Николай Александрович</a:t>
            </a:r>
            <a:r>
              <a:rPr lang="ru-RU" sz="1800" i="1" dirty="0">
                <a:solidFill>
                  <a:srgbClr val="663300"/>
                </a:solidFill>
              </a:rPr>
              <a:t>,</a:t>
            </a:r>
            <a:r>
              <a:rPr lang="ru-RU" sz="1800" dirty="0">
                <a:solidFill>
                  <a:srgbClr val="663300"/>
                </a:solidFill>
              </a:rPr>
              <a:t> доктор педагогических наук, доцент кафедры экономики и права, ННГУ им. Н.И. Лобачевского.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800" b="1" i="1" dirty="0">
                <a:solidFill>
                  <a:srgbClr val="663300"/>
                </a:solidFill>
              </a:rPr>
              <a:t>Пополитова Ольга Витальевна,</a:t>
            </a:r>
            <a:r>
              <a:rPr lang="ru-RU" sz="1800" dirty="0">
                <a:solidFill>
                  <a:srgbClr val="663300"/>
                </a:solidFill>
              </a:rPr>
              <a:t> кандидат педагогических наук,  заведующий кафедрой гуманитарных дисциплин ГАУ ДПО ЯО «Институт развития образования».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800" b="1" i="1" dirty="0">
                <a:solidFill>
                  <a:srgbClr val="663300"/>
                </a:solidFill>
              </a:rPr>
              <a:t>Артемьева Любовь Николаевна, </a:t>
            </a:r>
            <a:r>
              <a:rPr lang="ru-RU" sz="1800" dirty="0">
                <a:solidFill>
                  <a:srgbClr val="663300"/>
                </a:solidFill>
              </a:rPr>
              <a:t>кандидат педагогических наук, старший преподаватель кафедры педагогических технологий ЯГПУ им. К.Д. Ушинского, заместитель декана по очной форме обучения.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800" b="1" i="1" dirty="0">
                <a:solidFill>
                  <a:srgbClr val="663300"/>
                </a:solidFill>
              </a:rPr>
              <a:t>Константинова Валентина Геннадьевна</a:t>
            </a:r>
            <a:r>
              <a:rPr lang="ru-RU" sz="1800" i="1" dirty="0">
                <a:solidFill>
                  <a:srgbClr val="663300"/>
                </a:solidFill>
              </a:rPr>
              <a:t>,</a:t>
            </a:r>
            <a:r>
              <a:rPr lang="ru-RU" sz="1800" dirty="0">
                <a:solidFill>
                  <a:srgbClr val="663300"/>
                </a:solidFill>
              </a:rPr>
              <a:t> методист МДОУ детский сад №3 «Ивушка» Ярославского муниципального района</a:t>
            </a:r>
          </a:p>
          <a:p>
            <a:pPr algn="l"/>
            <a:endParaRPr lang="en-US" altLang="ru-RU" sz="20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altLang="ru-RU" sz="20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alt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11560" y="2636912"/>
            <a:ext cx="7629210" cy="11892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86849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28800"/>
            <a:ext cx="7560840" cy="4104456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2152650" algn="l"/>
              </a:tabLst>
            </a:pPr>
            <a:r>
              <a:rPr lang="ru-RU" b="1" dirty="0" smtClean="0">
                <a:solidFill>
                  <a:srgbClr val="663300"/>
                </a:solidFill>
              </a:rPr>
              <a:t/>
            </a:r>
            <a:br>
              <a:rPr lang="ru-RU" b="1" dirty="0" smtClean="0">
                <a:solidFill>
                  <a:srgbClr val="663300"/>
                </a:solidFill>
              </a:rPr>
            </a:br>
            <a:r>
              <a:rPr lang="ru-RU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подключений: </a:t>
            </a:r>
            <a:r>
              <a:rPr lang="en-US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tabLst>
                <a:tab pos="2152650" algn="l"/>
              </a:tabLst>
            </a:pPr>
            <a:r>
              <a:rPr lang="ru-RU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Приняли </a:t>
            </a:r>
            <a:r>
              <a:rPr lang="ru-RU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участие:     </a:t>
            </a:r>
            <a:r>
              <a:rPr lang="en-US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чел</a:t>
            </a:r>
            <a:r>
              <a:rPr lang="ru-RU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  <a:tabLst>
                <a:tab pos="2152650" algn="l"/>
              </a:tabLst>
            </a:pPr>
            <a:r>
              <a:rPr lang="ru-RU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en-US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регионов: </a:t>
            </a:r>
            <a:r>
              <a:rPr lang="ru-RU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Ярославская область, Курганская область, Пермский край, Тамбовская область, </a:t>
            </a:r>
            <a:r>
              <a:rPr lang="ru-RU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атарстан</a:t>
            </a:r>
            <a:endParaRPr lang="ru-RU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tabLst>
                <a:tab pos="2152650" algn="l"/>
              </a:tabLst>
            </a:pPr>
            <a:r>
              <a:rPr lang="ru-RU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Выступили </a:t>
            </a:r>
            <a:r>
              <a:rPr lang="ru-RU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секции: </a:t>
            </a:r>
            <a:r>
              <a:rPr lang="ru-RU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чел</a:t>
            </a:r>
            <a:r>
              <a:rPr lang="ru-RU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  <a:tabLst>
                <a:tab pos="2152650" algn="l"/>
              </a:tabLst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782"/>
          <a:stretch/>
        </p:blipFill>
        <p:spPr bwMode="auto">
          <a:xfrm>
            <a:off x="0" y="-1"/>
            <a:ext cx="2740775" cy="11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710361" y="233963"/>
            <a:ext cx="6433639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научно-практическая конференция с международным участием «Формирование психологически комфортной и безопасной  образовательной среды  в сельской школе»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55776" y="6246046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марта 2021 г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1199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28800"/>
            <a:ext cx="7560840" cy="4104456"/>
          </a:xfrm>
        </p:spPr>
        <p:txBody>
          <a:bodyPr/>
          <a:lstStyle/>
          <a:p>
            <a:pPr marL="0" indent="0">
              <a:buNone/>
              <a:tabLst>
                <a:tab pos="2152650" algn="l"/>
              </a:tabLst>
            </a:pPr>
            <a:r>
              <a:rPr lang="ru-RU" b="1" dirty="0" smtClean="0">
                <a:solidFill>
                  <a:srgbClr val="663300"/>
                </a:solidFill>
              </a:rPr>
              <a:t/>
            </a:r>
            <a:br>
              <a:rPr lang="ru-RU" b="1" dirty="0" smtClean="0">
                <a:solidFill>
                  <a:srgbClr val="663300"/>
                </a:solidFill>
              </a:rPr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782"/>
          <a:stretch/>
        </p:blipFill>
        <p:spPr bwMode="auto">
          <a:xfrm>
            <a:off x="0" y="-1"/>
            <a:ext cx="2740775" cy="11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710361" y="233963"/>
            <a:ext cx="6433639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научно-практическая конференция с международным участием «Формирование психологически комфортной и безопасной  образовательной среды  в сельской школе»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39752" y="6519446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марта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412776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ru-RU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01675891"/>
              </p:ext>
            </p:extLst>
          </p:nvPr>
        </p:nvGraphicFramePr>
        <p:xfrm>
          <a:off x="0" y="1124744"/>
          <a:ext cx="8892479" cy="536161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2160"/>
                <a:gridCol w="5290224"/>
                <a:gridCol w="3150095"/>
              </a:tblGrid>
              <a:tr h="48481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ИДЕЯ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АВТОР, контакты</a:t>
                      </a:r>
                      <a:endParaRPr lang="ru-RU" dirty="0"/>
                    </a:p>
                  </a:txBody>
                  <a:tcPr/>
                </a:tc>
              </a:tr>
              <a:tr h="1248401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Конфликты – основы развития. Общественные органы ОО могут способствовать разрешению конфликтных ситуаций. Коллегиальные органы – не обязательны для всех родителей,</a:t>
                      </a:r>
                      <a:r>
                        <a:rPr lang="ru-RU" sz="1400" baseline="0" dirty="0" smtClean="0"/>
                        <a:t> н</a:t>
                      </a:r>
                      <a:r>
                        <a:rPr lang="ru-RU" sz="1400" dirty="0" smtClean="0"/>
                        <a:t>о  просто участие в жизни ОО, учет мнения родителей очень важен. Важно то, что совместные образовательные практики создают положительное эмоциональное состояние. Это  - ресурс формирования и развития </a:t>
                      </a:r>
                      <a:r>
                        <a:rPr lang="ru-RU" sz="1400" dirty="0" err="1" smtClean="0"/>
                        <a:t>ПиБ</a:t>
                      </a:r>
                      <a:r>
                        <a:rPr lang="ru-RU" sz="1400" dirty="0" smtClean="0"/>
                        <a:t>, К среды,</a:t>
                      </a:r>
                      <a:r>
                        <a:rPr lang="ru-RU" sz="1400" baseline="0" dirty="0" smtClean="0"/>
                        <a:t> причем не только школьной, а и всего села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Шобонов Николай Александрович, доктор педагогических наук, доцент кафедры экономики и права, ННГУ им. Н.И. Лобачевского, г. </a:t>
                      </a:r>
                      <a:r>
                        <a:rPr lang="ru-RU" sz="1400" dirty="0" err="1" smtClean="0"/>
                        <a:t>Н.Новгород</a:t>
                      </a:r>
                      <a:endParaRPr lang="ru-RU" sz="1400" dirty="0"/>
                    </a:p>
                  </a:txBody>
                  <a:tcPr/>
                </a:tc>
              </a:tr>
              <a:tr h="1124052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Деятельность ПОС дает сельской школе дополнительные бонусы: малочисленность контингента </a:t>
                      </a:r>
                      <a:r>
                        <a:rPr lang="ru-RU" sz="1400" baseline="0" dirty="0" smtClean="0"/>
                        <a:t> - </a:t>
                      </a:r>
                      <a:r>
                        <a:rPr lang="ru-RU" sz="1400" dirty="0" smtClean="0"/>
                        <a:t> все классы могут быть в «орбите» деятельности ПОС</a:t>
                      </a:r>
                    </a:p>
                    <a:p>
                      <a:pPr algn="just"/>
                      <a:r>
                        <a:rPr lang="ru-RU" sz="1400" dirty="0" smtClean="0"/>
                        <a:t>Малочисленность педагогического коллектива è вся школа становится ПОС</a:t>
                      </a:r>
                    </a:p>
                    <a:p>
                      <a:pPr algn="just"/>
                      <a:r>
                        <a:rPr lang="ru-RU" sz="1400" dirty="0" smtClean="0"/>
                        <a:t>Кадровый «голод»  -  </a:t>
                      </a:r>
                      <a:r>
                        <a:rPr lang="ru-RU" sz="1400" dirty="0" err="1" smtClean="0"/>
                        <a:t>межпредметность</a:t>
                      </a:r>
                      <a:r>
                        <a:rPr lang="ru-RU" sz="1400" dirty="0" smtClean="0"/>
                        <a:t> и интеграция специалистов (предметников) уже реальность школы </a:t>
                      </a:r>
                    </a:p>
                    <a:p>
                      <a:pPr algn="just"/>
                      <a:r>
                        <a:rPr lang="ru-RU" sz="1400" dirty="0" smtClean="0"/>
                        <a:t>Отсутствие школьного МО  -  ПОС – единственная возможность профессионального объединения </a:t>
                      </a:r>
                    </a:p>
                    <a:p>
                      <a:pPr algn="just"/>
                      <a:r>
                        <a:rPr lang="ru-RU" sz="1400" dirty="0" smtClean="0"/>
                        <a:t>Ограниченность (территориальная) взаимодействия различных образовательных, социальных учреждений, общественных организаций  -  у школы появляется возможность  стать участником сети и найти школу-партнера в своем или другом МР</a:t>
                      </a:r>
                    </a:p>
                    <a:p>
                      <a:pPr algn="just"/>
                      <a:endParaRPr lang="ru-RU" sz="1400" dirty="0" err="1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Тихомирова Ольга Вячеславовна, кандидат педагогических наук, заведующий кафедрой начального образования, Государственное автономное учреждение дополнительного профессионального образования Ярославской области «Институт развития образования», г. Ярославль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1199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28800"/>
            <a:ext cx="7560840" cy="4104456"/>
          </a:xfrm>
        </p:spPr>
        <p:txBody>
          <a:bodyPr/>
          <a:lstStyle/>
          <a:p>
            <a:pPr marL="0" indent="0">
              <a:buNone/>
              <a:tabLst>
                <a:tab pos="2152650" algn="l"/>
              </a:tabLst>
            </a:pPr>
            <a:r>
              <a:rPr lang="ru-RU" b="1" dirty="0" smtClean="0">
                <a:solidFill>
                  <a:srgbClr val="663300"/>
                </a:solidFill>
              </a:rPr>
              <a:t/>
            </a:r>
            <a:br>
              <a:rPr lang="ru-RU" b="1" dirty="0" smtClean="0">
                <a:solidFill>
                  <a:srgbClr val="663300"/>
                </a:solidFill>
              </a:rPr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782"/>
          <a:stretch/>
        </p:blipFill>
        <p:spPr bwMode="auto">
          <a:xfrm>
            <a:off x="0" y="-1"/>
            <a:ext cx="2740775" cy="11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710361" y="233963"/>
            <a:ext cx="6433639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научно-практическая конференция с международным участием «Формирование психологически комфортной и безопасной  образовательной среды  в сельской школе»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39752" y="6519446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марта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412776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ru-RU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29850848"/>
              </p:ext>
            </p:extLst>
          </p:nvPr>
        </p:nvGraphicFramePr>
        <p:xfrm>
          <a:off x="0" y="908720"/>
          <a:ext cx="9143999" cy="62521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83567"/>
                <a:gridCol w="5976665"/>
                <a:gridCol w="2483767"/>
              </a:tblGrid>
              <a:tr h="36116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ИДЕЯ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АВТОР, контакты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2905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Факторы, влияющие на изменение причин, условий и форматов сетевого взаимодействия вузов и школ мы можем разделить на:</a:t>
                      </a:r>
                    </a:p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1) факторы последнего десятилетия</a:t>
                      </a:r>
                    </a:p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 факторы 2020 год</a:t>
                      </a:r>
                    </a:p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Эти факторы обуславливают трансформацию инструментов и направлений сетевого взаимодействия вузов и сельских школ:</a:t>
                      </a:r>
                    </a:p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1) проекты поддержки в реальном времени (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техноволонтерство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2)появляются на смену отдельному взаимодействию  глобальные региональные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коллаборации</a:t>
                      </a:r>
                      <a:endParaRPr lang="ru-RU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3) базовые или опорные школы, как механизм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довузовской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подготовки и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проф.ориентации</a:t>
                      </a:r>
                      <a:endParaRPr lang="ru-RU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Эти факторы и новые форматы взаимодействия уже позволяют обеспечить новую организацию взаимодействия и получить практическую пользу, даже в режиме ограничений 2020 года: для обеспечения прав и интересов ребят за пределами города прохождение олимпиад, курсов подготовки, поступления с использованием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дист.технологий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платформ, ресурсов сетевого взаимодействия вузов и школ, возможностей большой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коллаборации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всех вузов для школ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Макеев Владимир Викторович, аспирант первого года обучения кафедры педагогики и психологии образования Института развития педагогического образования, Томский государственный педагогический университет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95906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Сетевые проекты во взаимодействии с музеем, архивом, ПОС учителей истории и обществознания –когда одновременно участвуют как городские так и сельские школы создают среду общения, повышения и развития компетенций. Сетевые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интернет-ресурсы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«музейный банк данных»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 позволил провести сертификацию музеев,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формироание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банка данных. Для обучающихся – такие формы работы как интернет-марафон и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хакатон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Сетевые проекты - это мощный ресурс для поднятия собственной самооценки как педагогов таки ребят.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Страхова Наталья Вячеславовна, доцент кафедры гуманитарных дисциплин,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ГАУ ДПО Ярославской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области «Институт развития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образования»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7415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28800"/>
            <a:ext cx="8532440" cy="45365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tabLst>
                <a:tab pos="2152650" algn="l"/>
              </a:tabLst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Количество подключений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: </a:t>
            </a:r>
            <a:r>
              <a:rPr lang="ru-RU" b="1" dirty="0" smtClean="0">
                <a:solidFill>
                  <a:srgbClr val="663300"/>
                </a:solidFill>
                <a:cs typeface="Times New Roman" panose="02020603050405020304" pitchFamily="18" charset="0"/>
              </a:rPr>
              <a:t>18</a:t>
            </a:r>
            <a:endParaRPr lang="ru-RU" b="1" dirty="0">
              <a:solidFill>
                <a:srgbClr val="663300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  <a:tabLst>
                <a:tab pos="2152650" algn="l"/>
              </a:tabLst>
            </a:pPr>
            <a:endParaRPr lang="ru-RU" b="1" dirty="0">
              <a:solidFill>
                <a:schemeClr val="accent3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marL="0" indent="0">
              <a:buNone/>
              <a:tabLst>
                <a:tab pos="2152650" algn="l"/>
              </a:tabLst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Приняли участие:  </a:t>
            </a:r>
            <a:r>
              <a:rPr lang="ru-RU" b="1" dirty="0" smtClean="0">
                <a:solidFill>
                  <a:srgbClr val="663300"/>
                </a:solidFill>
                <a:cs typeface="Times New Roman" panose="02020603050405020304" pitchFamily="18" charset="0"/>
              </a:rPr>
              <a:t>34 </a:t>
            </a:r>
            <a:r>
              <a:rPr lang="ru-RU" b="1" dirty="0">
                <a:solidFill>
                  <a:srgbClr val="663300"/>
                </a:solidFill>
                <a:cs typeface="Times New Roman" panose="02020603050405020304" pitchFamily="18" charset="0"/>
              </a:rPr>
              <a:t>чел.</a:t>
            </a:r>
          </a:p>
          <a:p>
            <a:pPr marL="0" indent="0">
              <a:buNone/>
              <a:tabLst>
                <a:tab pos="2152650" algn="l"/>
              </a:tabLst>
            </a:pPr>
            <a:endParaRPr lang="ru-RU" b="1" dirty="0">
              <a:solidFill>
                <a:schemeClr val="accent3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marL="0" indent="0">
              <a:buNone/>
              <a:tabLst>
                <a:tab pos="2152650" algn="l"/>
              </a:tabLst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Из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5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регионов: </a:t>
            </a:r>
            <a:r>
              <a:rPr lang="ru-RU" b="1" dirty="0" smtClean="0">
                <a:solidFill>
                  <a:srgbClr val="663300"/>
                </a:solidFill>
                <a:cs typeface="Times New Roman" panose="02020603050405020304" pitchFamily="18" charset="0"/>
              </a:rPr>
              <a:t>Вологда, Киров, Петрозаводск, Томск, Ярославль, Ярославская обл.</a:t>
            </a:r>
            <a:endParaRPr lang="ru-RU" b="1" dirty="0">
              <a:solidFill>
                <a:srgbClr val="663300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  <a:tabLst>
                <a:tab pos="2152650" algn="l"/>
              </a:tabLst>
            </a:pPr>
            <a:endParaRPr lang="ru-RU" b="1" dirty="0">
              <a:solidFill>
                <a:schemeClr val="accent3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marL="0" indent="0">
              <a:buNone/>
              <a:tabLst>
                <a:tab pos="2152650" algn="l"/>
              </a:tabLst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Выступили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на секции: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663300"/>
                </a:solidFill>
                <a:cs typeface="Times New Roman" panose="02020603050405020304" pitchFamily="18" charset="0"/>
              </a:rPr>
              <a:t>11 чел</a:t>
            </a:r>
            <a:r>
              <a:rPr lang="ru-RU" b="1" dirty="0">
                <a:solidFill>
                  <a:srgbClr val="663300"/>
                </a:solidFill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  <a:tabLst>
                <a:tab pos="2152650" algn="l"/>
              </a:tabLst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5782"/>
          <a:stretch/>
        </p:blipFill>
        <p:spPr bwMode="auto">
          <a:xfrm>
            <a:off x="0" y="-1"/>
            <a:ext cx="2740775" cy="11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710361" y="233963"/>
            <a:ext cx="6433639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Всероссийская научно-практическая конференция с международным участием «Формирование психологически комфортной и безопасной  образовательной среды  в сельской школе»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55776" y="6381328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25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марта 2021 г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7365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782"/>
          <a:stretch/>
        </p:blipFill>
        <p:spPr bwMode="auto">
          <a:xfrm>
            <a:off x="0" y="-1"/>
            <a:ext cx="2740775" cy="11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710361" y="233963"/>
            <a:ext cx="6433639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научно-практическая конференция с международным участием «Формирование психологически комфортной и безопасной  образовательной среды  в сельской школе»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39752" y="6519446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марта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412776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ru-RU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11501298"/>
              </p:ext>
            </p:extLst>
          </p:nvPr>
        </p:nvGraphicFramePr>
        <p:xfrm>
          <a:off x="215008" y="1109228"/>
          <a:ext cx="8928992" cy="574877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67494"/>
                <a:gridCol w="5381178"/>
                <a:gridCol w="2880320"/>
              </a:tblGrid>
              <a:tr h="49123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ИДЕЯ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АВТОР, контакты</a:t>
                      </a:r>
                      <a:endParaRPr lang="ru-RU" sz="1400" dirty="0"/>
                    </a:p>
                  </a:txBody>
                  <a:tcPr/>
                </a:tc>
              </a:tr>
              <a:tr h="10208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Выделяет 3 модели взаимодействия 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400" dirty="0" smtClean="0"/>
                        <a:t>Городская школа – лидер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400" dirty="0" smtClean="0"/>
                        <a:t>Городская и сельская школы – равные партнеры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400" dirty="0" smtClean="0"/>
                        <a:t>Сельская школа - лидер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Бобылева Надежда Игоревна, кандидат биологических наук, г. Ярославль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49123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Опыт</a:t>
                      </a:r>
                      <a:r>
                        <a:rPr lang="ru-RU" sz="1400" baseline="0" dirty="0" smtClean="0"/>
                        <a:t> реализации программ в сетевой форме с партнерами (предприятия, вузы, </a:t>
                      </a:r>
                      <a:r>
                        <a:rPr lang="ru-RU" sz="1400" baseline="0" dirty="0" err="1" smtClean="0"/>
                        <a:t>сузы</a:t>
                      </a:r>
                      <a:r>
                        <a:rPr lang="ru-RU" sz="1400" baseline="0" dirty="0" smtClean="0"/>
                        <a:t> и </a:t>
                      </a:r>
                      <a:r>
                        <a:rPr lang="ru-RU" sz="1400" baseline="0" dirty="0" err="1" smtClean="0"/>
                        <a:t>пр</a:t>
                      </a:r>
                      <a:r>
                        <a:rPr lang="ru-RU" sz="1400" baseline="0" dirty="0" smtClean="0"/>
                        <a:t>) представляет большие возможности для развития обучающихся, И зарождения и развития  партнерских отношений. Представлена широкая сеть партнеров. Итог – положительная динамика удовлетворенности, вовлеченности в жизнь ОО и пр. Широкая сеть производственных практик в рамках «Технологии» помогает </a:t>
                      </a:r>
                      <a:r>
                        <a:rPr lang="ru-RU" sz="1400" baseline="0" dirty="0" err="1" smtClean="0"/>
                        <a:t>практикоориентированности</a:t>
                      </a:r>
                      <a:r>
                        <a:rPr lang="ru-RU" sz="1400" baseline="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Жигулева Людмила Юрьевна, учитель МБОУ "Острожская СОШ (структурное подразделение "</a:t>
                      </a:r>
                      <a:r>
                        <a:rPr lang="ru-RU" sz="1400" dirty="0" err="1" smtClean="0"/>
                        <a:t>Беляевская</a:t>
                      </a:r>
                      <a:r>
                        <a:rPr lang="ru-RU" sz="1400" dirty="0" smtClean="0"/>
                        <a:t> школа-детский сад"), Пермский край, с. Беляевка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49123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Поэтапная активная форма проведения педагогического совета, участие педагогов в разработке стратегических действий в вопросах адаптации пятиклассников, приводящей к комфортной образовательной среде. Активное участие педагогов в разработке Программы адаптации как части Программы Развития школы.</a:t>
                      </a:r>
                    </a:p>
                    <a:p>
                      <a:r>
                        <a:rPr lang="ru-RU" sz="1400" dirty="0" smtClean="0"/>
                        <a:t>Программа адаптации для обучающихся 5 классов:</a:t>
                      </a:r>
                    </a:p>
                    <a:p>
                      <a:r>
                        <a:rPr lang="ru-RU" sz="1400" dirty="0" smtClean="0"/>
                        <a:t>-  преемственность; </a:t>
                      </a:r>
                    </a:p>
                    <a:p>
                      <a:r>
                        <a:rPr lang="ru-RU" sz="1400" dirty="0" smtClean="0"/>
                        <a:t>- диагностика; </a:t>
                      </a:r>
                    </a:p>
                    <a:p>
                      <a:r>
                        <a:rPr lang="ru-RU" sz="1400" dirty="0" smtClean="0"/>
                        <a:t>- взаимодействие с обучающимися;</a:t>
                      </a:r>
                    </a:p>
                    <a:p>
                      <a:r>
                        <a:rPr lang="ru-RU" sz="1400" dirty="0" smtClean="0"/>
                        <a:t>- взаимодействие с классными руководителями и учителями; </a:t>
                      </a:r>
                    </a:p>
                    <a:p>
                      <a:r>
                        <a:rPr lang="ru-RU" sz="1400" dirty="0" smtClean="0"/>
                        <a:t>взаимодействие с родителями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Шаброва</a:t>
                      </a:r>
                      <a:r>
                        <a:rPr lang="ru-RU" sz="1400" dirty="0" smtClean="0"/>
                        <a:t> Елена Николаевна, заместитель директора МОУ «Средняя школа № 99»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9104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782"/>
          <a:stretch/>
        </p:blipFill>
        <p:spPr bwMode="auto">
          <a:xfrm>
            <a:off x="0" y="-1"/>
            <a:ext cx="2740775" cy="11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710361" y="233963"/>
            <a:ext cx="6433639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научно-практическая конференция с международным участием «Формирование психологически комфортной и безопасной  образовательной среды  в сельской школе»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62402" y="6180892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марта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412776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ru-RU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93903494"/>
              </p:ext>
            </p:extLst>
          </p:nvPr>
        </p:nvGraphicFramePr>
        <p:xfrm>
          <a:off x="371717" y="1261613"/>
          <a:ext cx="8496943" cy="449910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35196"/>
                <a:gridCol w="4909420"/>
                <a:gridCol w="2952327"/>
              </a:tblGrid>
              <a:tr h="47574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ИДЕЯ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АВТОР, контакты</a:t>
                      </a:r>
                      <a:endParaRPr lang="ru-RU" dirty="0"/>
                    </a:p>
                  </a:txBody>
                  <a:tcPr/>
                </a:tc>
              </a:tr>
              <a:tr h="115124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Директор сельской школы должен преодолевать обстоятельства,</a:t>
                      </a:r>
                    </a:p>
                    <a:p>
                      <a:r>
                        <a:rPr lang="ru-RU" sz="1400" dirty="0" smtClean="0"/>
                        <a:t>которые от него не зависят.  Поскольку  это приводит к ухудшению профессионального самочувствия. Одним из ресурсов улучшения профессионального самочувствия является постоянное самообразование. Новая ситуация вместе с новыми</a:t>
                      </a:r>
                    </a:p>
                    <a:p>
                      <a:r>
                        <a:rPr lang="ru-RU" sz="1400" dirty="0" smtClean="0"/>
                        <a:t>проблемами предложила и новые решения, например, адресное сопровождение и индивидуальные образовательные маршруты для повышения квалификации руководителей, доступные и в условиях сельской школы.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Сечина</a:t>
                      </a:r>
                      <a:r>
                        <a:rPr lang="ru-RU" sz="1400" dirty="0" smtClean="0"/>
                        <a:t> Наталья Николаевна, директор МОУ </a:t>
                      </a:r>
                      <a:r>
                        <a:rPr lang="ru-RU" sz="1400" dirty="0" err="1" smtClean="0"/>
                        <a:t>Лучинская</a:t>
                      </a:r>
                      <a:r>
                        <a:rPr lang="ru-RU" sz="1400" dirty="0" smtClean="0"/>
                        <a:t> СШ ЯМР, Ярославская обл.</a:t>
                      </a:r>
                      <a:endParaRPr lang="ru-RU" sz="1400" dirty="0"/>
                    </a:p>
                  </a:txBody>
                  <a:tcPr/>
                </a:tc>
              </a:tr>
              <a:tr h="150547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Командный стиль …только в команде можно решить ту или</a:t>
                      </a:r>
                      <a:r>
                        <a:rPr lang="ru-RU" sz="1400" baseline="0" dirty="0" smtClean="0"/>
                        <a:t> иную задачу. Существуют разные стили командной работы. Много зависит от личности директора. Командная работа позволяет достичь хороших результатов в борьбе за качество образования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Тахтамышева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Гульнур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Чингизовна</a:t>
                      </a:r>
                      <a:r>
                        <a:rPr lang="ru-RU" sz="1400" dirty="0" smtClean="0"/>
                        <a:t>, кандидат педагогических наук, доцент кафедры педагогики психологии и </a:t>
                      </a:r>
                      <a:r>
                        <a:rPr lang="ru-RU" sz="1400" dirty="0" err="1" smtClean="0"/>
                        <a:t>андрагогики</a:t>
                      </a:r>
                      <a:r>
                        <a:rPr lang="ru-RU" sz="1400" dirty="0" smtClean="0"/>
                        <a:t>, ГАОУ ДПО «Институт развития образования Республики Татарстан», г. Казань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4874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28800"/>
            <a:ext cx="7560840" cy="4104456"/>
          </a:xfrm>
        </p:spPr>
        <p:txBody>
          <a:bodyPr/>
          <a:lstStyle/>
          <a:p>
            <a:pPr marL="0" indent="0">
              <a:buNone/>
              <a:tabLst>
                <a:tab pos="2152650" algn="l"/>
              </a:tabLst>
            </a:pPr>
            <a:r>
              <a:rPr lang="ru-RU" b="1" dirty="0" smtClean="0">
                <a:solidFill>
                  <a:srgbClr val="663300"/>
                </a:solidFill>
              </a:rPr>
              <a:t/>
            </a:r>
            <a:br>
              <a:rPr lang="ru-RU" b="1" dirty="0" smtClean="0">
                <a:solidFill>
                  <a:srgbClr val="663300"/>
                </a:solidFill>
              </a:rPr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782"/>
          <a:stretch/>
        </p:blipFill>
        <p:spPr bwMode="auto">
          <a:xfrm>
            <a:off x="0" y="-1"/>
            <a:ext cx="2740775" cy="11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710361" y="233963"/>
            <a:ext cx="6433639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научно-практическая конференция с международным участием «Формирование психологически комфортной и безопасной  образовательной среды  в сельской школе»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39752" y="6350169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марта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412776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ru-RU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29353867"/>
              </p:ext>
            </p:extLst>
          </p:nvPr>
        </p:nvGraphicFramePr>
        <p:xfrm>
          <a:off x="323528" y="1052736"/>
          <a:ext cx="8496943" cy="515467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35196"/>
                <a:gridCol w="4765404"/>
                <a:gridCol w="3096343"/>
              </a:tblGrid>
              <a:tr h="49123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ИДЕЯ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АВТОР, контакты</a:t>
                      </a:r>
                      <a:endParaRPr lang="ru-RU" sz="1400" dirty="0"/>
                    </a:p>
                  </a:txBody>
                  <a:tcPr/>
                </a:tc>
              </a:tr>
              <a:tr h="49123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Участие педагогов в инновационной деятельности – хороший стимул в развитии, в </a:t>
                      </a:r>
                      <a:r>
                        <a:rPr lang="ru-RU" sz="1400" baseline="0" dirty="0" smtClean="0"/>
                        <a:t> повышении компетенций педагогов. Наставничество – хороший инструмент в данной деятельности.</a:t>
                      </a:r>
                    </a:p>
                    <a:p>
                      <a:r>
                        <a:rPr lang="ru-RU" sz="1400" dirty="0" smtClean="0"/>
                        <a:t>второе по наставничеству родителей - обучение заинтересованных и авторитетных родителей, которые распространяют полученные знания, делятся опытом семейного воспитания в своем поселении, становятся территориальными семейными наставниками.</a:t>
                      </a:r>
                    </a:p>
                    <a:p>
                      <a:r>
                        <a:rPr lang="ru-RU" sz="1400" b="0" u="none" dirty="0" smtClean="0"/>
                        <a:t>Координируют их деятельность, помогают в организации работы территориальных родительских школ специалисты по работе с семьями</a:t>
                      </a:r>
                      <a:r>
                        <a:rPr lang="ru-RU" sz="1400" u="none" dirty="0" smtClean="0"/>
                        <a:t>: </a:t>
                      </a:r>
                      <a:r>
                        <a:rPr lang="ru-RU" sz="1400" dirty="0" smtClean="0"/>
                        <a:t>педагоги-психологи, социальные педагоги, руководители семейных клубов. Один координатор курирует работу нескольких наставников, которые, в свою очередь, обеспечивают поддержку, консультирование поселковой родительской </a:t>
                      </a:r>
                      <a:r>
                        <a:rPr lang="ru-RU" sz="1400" dirty="0" err="1" smtClean="0"/>
                        <a:t>микрогруппы</a:t>
                      </a:r>
                      <a:r>
                        <a:rPr lang="ru-RU" sz="1400" dirty="0" smtClean="0"/>
                        <a:t>.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Дементьева Лариса Анатольевна, ГАОУ ДПО «Институт развития образования и социальных технологий», г. Курган</a:t>
                      </a:r>
                      <a:endParaRPr lang="ru-RU" sz="1400" dirty="0"/>
                    </a:p>
                  </a:txBody>
                  <a:tcPr/>
                </a:tc>
              </a:tr>
              <a:tr h="49123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Реализация социально-значимых проектов и дает возможность формирования партнерских отношений между субъектами образовательной деятельности сельской школы.  </a:t>
                      </a:r>
                    </a:p>
                    <a:p>
                      <a:r>
                        <a:rPr lang="ru-RU" sz="1400" dirty="0" smtClean="0"/>
                        <a:t>Практика доказывает это.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Пополитова О.В., зав. Кафедрой  гуманитарных дисциплин ГАУ ДПО ЯО «Институт развития </a:t>
                      </a:r>
                      <a:r>
                        <a:rPr lang="ru-RU" sz="1400" dirty="0" err="1" smtClean="0"/>
                        <a:t>образрвания</a:t>
                      </a:r>
                      <a:r>
                        <a:rPr lang="ru-RU" sz="1400" dirty="0" smtClean="0"/>
                        <a:t>»</a:t>
                      </a:r>
                    </a:p>
                    <a:p>
                      <a:r>
                        <a:rPr lang="ru-RU" sz="1400" dirty="0" smtClean="0"/>
                        <a:t>Константинова В.Г. 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9104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28800"/>
            <a:ext cx="7560840" cy="4104456"/>
          </a:xfrm>
        </p:spPr>
        <p:txBody>
          <a:bodyPr/>
          <a:lstStyle/>
          <a:p>
            <a:pPr marL="0" indent="0">
              <a:buNone/>
              <a:tabLst>
                <a:tab pos="2152650" algn="l"/>
              </a:tabLst>
            </a:pPr>
            <a:r>
              <a:rPr lang="ru-RU" b="1" dirty="0" smtClean="0">
                <a:solidFill>
                  <a:srgbClr val="663300"/>
                </a:solidFill>
              </a:rPr>
              <a:t/>
            </a:r>
            <a:br>
              <a:rPr lang="ru-RU" b="1" dirty="0" smtClean="0">
                <a:solidFill>
                  <a:srgbClr val="663300"/>
                </a:solidFill>
              </a:rPr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5782"/>
          <a:stretch/>
        </p:blipFill>
        <p:spPr bwMode="auto">
          <a:xfrm>
            <a:off x="0" y="-1"/>
            <a:ext cx="2740775" cy="11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710361" y="233963"/>
            <a:ext cx="6433639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Всероссийская научно-практическая конференция с международным участием «Формирование психологически комфортной и безопасной  образовательной среды  в сельской школе»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39752" y="6519446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25 марта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2021 г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412776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ru-RU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67575201"/>
              </p:ext>
            </p:extLst>
          </p:nvPr>
        </p:nvGraphicFramePr>
        <p:xfrm>
          <a:off x="179512" y="980728"/>
          <a:ext cx="8856984" cy="576161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62111"/>
                <a:gridCol w="5242545"/>
                <a:gridCol w="2952328"/>
              </a:tblGrid>
              <a:tr h="51845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n-lt"/>
                        </a:rPr>
                        <a:t>№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n-lt"/>
                        </a:rPr>
                        <a:t>ИДЕЯ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n-lt"/>
                        </a:rPr>
                        <a:t>АВТОР, контакты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</a:tr>
              <a:tr h="51845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n-lt"/>
                        </a:rPr>
                        <a:t>1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n-lt"/>
                        </a:rPr>
                        <a:t>Систематический мониторинг </a:t>
                      </a:r>
                      <a:r>
                        <a:rPr lang="ru-RU" dirty="0" err="1" smtClean="0">
                          <a:latin typeface="+mn-lt"/>
                        </a:rPr>
                        <a:t>обр.среды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+mn-lt"/>
                        </a:rPr>
                        <a:t>Сартакова</a:t>
                      </a:r>
                      <a:r>
                        <a:rPr lang="ru-RU" dirty="0" smtClean="0">
                          <a:latin typeface="+mn-lt"/>
                        </a:rPr>
                        <a:t> Е.Е., </a:t>
                      </a:r>
                      <a:r>
                        <a:rPr lang="ru-RU" dirty="0" err="1" smtClean="0">
                          <a:latin typeface="+mn-lt"/>
                        </a:rPr>
                        <a:t>г.Томск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</a:tr>
              <a:tr h="51845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n-lt"/>
                        </a:rPr>
                        <a:t>2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n-lt"/>
                        </a:rPr>
                        <a:t>Выделены</a:t>
                      </a:r>
                      <a:r>
                        <a:rPr lang="ru-RU" baseline="0" dirty="0" smtClean="0">
                          <a:latin typeface="+mn-lt"/>
                        </a:rPr>
                        <a:t> функциональные центры: выставочный, игровой, военно-патриотический, «мы познаем мир», творческий, комната психологической разгрузки, релаксации, библиотечный информационно-методический, интеллектуальный… </a:t>
                      </a:r>
                      <a:r>
                        <a:rPr lang="ru-RU" i="1" baseline="0" dirty="0" smtClean="0">
                          <a:latin typeface="+mn-lt"/>
                        </a:rPr>
                        <a:t>Трансформация </a:t>
                      </a:r>
                      <a:r>
                        <a:rPr lang="ru-RU" i="1" baseline="0" dirty="0" err="1" smtClean="0">
                          <a:latin typeface="+mn-lt"/>
                        </a:rPr>
                        <a:t>обр.процесса</a:t>
                      </a:r>
                      <a:endParaRPr lang="ru-RU" i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+mn-lt"/>
                        </a:rPr>
                        <a:t>Белькова</a:t>
                      </a:r>
                      <a:r>
                        <a:rPr lang="ru-RU" dirty="0" smtClean="0">
                          <a:latin typeface="+mn-lt"/>
                        </a:rPr>
                        <a:t> Т.Р., МОУ СШ №89 </a:t>
                      </a:r>
                      <a:r>
                        <a:rPr lang="ru-RU" dirty="0" err="1" smtClean="0">
                          <a:latin typeface="+mn-lt"/>
                        </a:rPr>
                        <a:t>г.Ярославль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</a:tr>
              <a:tr h="51845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n-lt"/>
                        </a:rPr>
                        <a:t>3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err="1" smtClean="0"/>
                        <a:t>Коллаборация</a:t>
                      </a:r>
                      <a:r>
                        <a:rPr lang="ru-RU" b="0" dirty="0" smtClean="0"/>
                        <a:t> в среде </a:t>
                      </a:r>
                      <a:r>
                        <a:rPr lang="ru-RU" b="0" dirty="0" err="1" smtClean="0"/>
                        <a:t>сельскогосоциума</a:t>
                      </a:r>
                      <a:r>
                        <a:rPr lang="ru-RU" b="0" dirty="0" smtClean="0"/>
                        <a:t> Формирование рефлексивной </a:t>
                      </a:r>
                      <a:r>
                        <a:rPr lang="ru-RU" b="0" dirty="0" err="1" smtClean="0"/>
                        <a:t>обр.среды</a:t>
                      </a:r>
                      <a:r>
                        <a:rPr lang="ru-RU" b="0" dirty="0" smtClean="0"/>
                        <a:t> сельской школы</a:t>
                      </a:r>
                      <a:endParaRPr lang="ru-RU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n-lt"/>
                        </a:rPr>
                        <a:t>Гущина Т.Н., ЯГПУ </a:t>
                      </a:r>
                      <a:r>
                        <a:rPr lang="ru-RU" dirty="0" err="1" smtClean="0">
                          <a:latin typeface="+mn-lt"/>
                        </a:rPr>
                        <a:t>им.К.Д</a:t>
                      </a:r>
                      <a:r>
                        <a:rPr lang="ru-RU" dirty="0" smtClean="0">
                          <a:latin typeface="+mn-lt"/>
                        </a:rPr>
                        <a:t>. Ушинского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</a:tr>
              <a:tr h="51845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n-lt"/>
                        </a:rPr>
                        <a:t>4.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n-lt"/>
                        </a:rPr>
                        <a:t>Открытость сельской школы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n-lt"/>
                        </a:rPr>
                        <a:t>Быкова С.С., Вятский </a:t>
                      </a:r>
                      <a:r>
                        <a:rPr lang="ru-RU" dirty="0" err="1" smtClean="0">
                          <a:latin typeface="+mn-lt"/>
                        </a:rPr>
                        <a:t>гос.университет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</a:tr>
              <a:tr h="51845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n-lt"/>
                        </a:rPr>
                        <a:t>5.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n-lt"/>
                        </a:rPr>
                        <a:t>Живое пространство культуры: школьный музей как интегратор развития психологически</a:t>
                      </a:r>
                      <a:r>
                        <a:rPr lang="ru-RU" baseline="0" dirty="0" smtClean="0">
                          <a:latin typeface="+mn-lt"/>
                        </a:rPr>
                        <a:t> комфортной и безопасной среды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+mn-lt"/>
                        </a:rPr>
                        <a:t>Огородникова</a:t>
                      </a:r>
                      <a:r>
                        <a:rPr lang="ru-RU" dirty="0" smtClean="0">
                          <a:latin typeface="+mn-lt"/>
                        </a:rPr>
                        <a:t> С.В., Кировская обл., МКОУ СОШ </a:t>
                      </a:r>
                      <a:r>
                        <a:rPr lang="ru-RU" dirty="0" err="1" smtClean="0">
                          <a:latin typeface="+mn-lt"/>
                        </a:rPr>
                        <a:t>с.Среднеивкино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</a:tr>
              <a:tr h="51845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n-lt"/>
                        </a:rPr>
                        <a:t>6.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n-lt"/>
                        </a:rPr>
                        <a:t>Защищенность участников </a:t>
                      </a:r>
                      <a:r>
                        <a:rPr lang="ru-RU" dirty="0" err="1" smtClean="0">
                          <a:latin typeface="+mn-lt"/>
                        </a:rPr>
                        <a:t>обр.отношений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n-lt"/>
                        </a:rPr>
                        <a:t>Лодкина Т.В., ЦРО, </a:t>
                      </a:r>
                      <a:r>
                        <a:rPr lang="ru-RU" dirty="0" err="1" smtClean="0">
                          <a:latin typeface="+mn-lt"/>
                        </a:rPr>
                        <a:t>г.Вологда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7378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28800"/>
            <a:ext cx="7560840" cy="4104456"/>
          </a:xfrm>
        </p:spPr>
        <p:txBody>
          <a:bodyPr/>
          <a:lstStyle/>
          <a:p>
            <a:pPr marL="0" indent="0">
              <a:buNone/>
              <a:tabLst>
                <a:tab pos="2152650" algn="l"/>
              </a:tabLst>
            </a:pPr>
            <a:r>
              <a:rPr lang="ru-RU" b="1" dirty="0" smtClean="0">
                <a:solidFill>
                  <a:srgbClr val="663300"/>
                </a:solidFill>
              </a:rPr>
              <a:t/>
            </a:r>
            <a:br>
              <a:rPr lang="ru-RU" b="1" dirty="0" smtClean="0">
                <a:solidFill>
                  <a:srgbClr val="663300"/>
                </a:solidFill>
              </a:rPr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5782"/>
          <a:stretch/>
        </p:blipFill>
        <p:spPr bwMode="auto">
          <a:xfrm>
            <a:off x="0" y="-1"/>
            <a:ext cx="2740775" cy="11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710361" y="233963"/>
            <a:ext cx="6433639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Всероссийская научно-практическая конференция с международным участием «Формирование психологически комфортной и безопасной  образовательной среды  в сельской школе»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39752" y="6519446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25 марта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2021 г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412776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ru-RU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83145568"/>
              </p:ext>
            </p:extLst>
          </p:nvPr>
        </p:nvGraphicFramePr>
        <p:xfrm>
          <a:off x="179512" y="1268764"/>
          <a:ext cx="8856984" cy="530441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62111"/>
                <a:gridCol w="5242545"/>
                <a:gridCol w="2952328"/>
              </a:tblGrid>
              <a:tr h="51845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n-lt"/>
                        </a:rPr>
                        <a:t>№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n-lt"/>
                        </a:rPr>
                        <a:t>ИДЕЯ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n-lt"/>
                        </a:rPr>
                        <a:t>АВТОР, контакты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</a:tr>
              <a:tr h="51845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n-lt"/>
                        </a:rPr>
                        <a:t>7.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n-lt"/>
                        </a:rPr>
                        <a:t>Минимизация актуальной социальной ситуации развития человека как фактора риска формирования психологической комфортности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+mn-lt"/>
                        </a:rPr>
                        <a:t>Сараева</a:t>
                      </a:r>
                      <a:r>
                        <a:rPr lang="ru-RU" dirty="0" smtClean="0">
                          <a:latin typeface="+mn-lt"/>
                        </a:rPr>
                        <a:t> Е.В., </a:t>
                      </a:r>
                      <a:r>
                        <a:rPr lang="ru-RU" dirty="0" err="1" smtClean="0">
                          <a:latin typeface="+mn-lt"/>
                        </a:rPr>
                        <a:t>г.Петрозаводск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</a:tr>
              <a:tr h="51845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n-lt"/>
                        </a:rPr>
                        <a:t>8.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n-lt"/>
                        </a:rPr>
                        <a:t>Работа мобильной добровольческой бригады психологов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>
                          <a:latin typeface="+mn-lt"/>
                        </a:rPr>
                        <a:t>Сараева</a:t>
                      </a:r>
                      <a:r>
                        <a:rPr lang="ru-RU" dirty="0" smtClean="0">
                          <a:latin typeface="+mn-lt"/>
                        </a:rPr>
                        <a:t> Е.В., </a:t>
                      </a:r>
                      <a:r>
                        <a:rPr lang="ru-RU" dirty="0" err="1" smtClean="0">
                          <a:latin typeface="+mn-lt"/>
                        </a:rPr>
                        <a:t>г.Петрозаводск</a:t>
                      </a:r>
                      <a:endParaRPr lang="ru-RU" dirty="0" smtClean="0">
                        <a:latin typeface="+mn-lt"/>
                      </a:endParaRPr>
                    </a:p>
                  </a:txBody>
                  <a:tcPr/>
                </a:tc>
              </a:tr>
              <a:tr h="51845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n-lt"/>
                        </a:rPr>
                        <a:t>9.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+mn-lt"/>
                        </a:rPr>
                        <a:t>Раздельно-параллельное обучение</a:t>
                      </a:r>
                      <a:endParaRPr lang="ru-RU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+mn-lt"/>
                        </a:rPr>
                        <a:t>Мильто</a:t>
                      </a:r>
                      <a:r>
                        <a:rPr lang="ru-RU" dirty="0" smtClean="0">
                          <a:latin typeface="+mn-lt"/>
                        </a:rPr>
                        <a:t> С.С., МОУ СШ №99 </a:t>
                      </a:r>
                      <a:r>
                        <a:rPr lang="ru-RU" dirty="0" err="1" smtClean="0">
                          <a:latin typeface="+mn-lt"/>
                        </a:rPr>
                        <a:t>г.Ярославль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</a:tr>
              <a:tr h="51845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n-lt"/>
                        </a:rPr>
                        <a:t>10.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Учет гендерных особенностей, но воспитываем вместе</a:t>
                      </a:r>
                      <a:endParaRPr lang="ru-RU" dirty="0" smtClean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+mn-lt"/>
                        </a:rPr>
                        <a:t>Филатова Н.А.,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МОУ СШ №99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г.Ярославль</a:t>
                      </a:r>
                      <a:endParaRPr lang="ru-RU" dirty="0" smtClean="0">
                        <a:effectLst/>
                      </a:endParaRPr>
                    </a:p>
                  </a:txBody>
                  <a:tcPr/>
                </a:tc>
              </a:tr>
              <a:tr h="51845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n-lt"/>
                        </a:rPr>
                        <a:t>11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n-lt"/>
                        </a:rPr>
                        <a:t>Педагогическая и психологическая профилактика, консультирование, поддержка, реабилитация и обучение всех участников </a:t>
                      </a:r>
                      <a:r>
                        <a:rPr lang="ru-RU" dirty="0" err="1" smtClean="0">
                          <a:latin typeface="+mn-lt"/>
                        </a:rPr>
                        <a:t>обр.отношений</a:t>
                      </a:r>
                      <a:r>
                        <a:rPr lang="ru-RU" dirty="0" smtClean="0">
                          <a:latin typeface="+mn-lt"/>
                        </a:rPr>
                        <a:t> в ОО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n-lt"/>
                        </a:rPr>
                        <a:t>Зайцева Н.В., ИРО, </a:t>
                      </a:r>
                      <a:r>
                        <a:rPr lang="ru-RU" dirty="0" err="1" smtClean="0">
                          <a:latin typeface="+mn-lt"/>
                        </a:rPr>
                        <a:t>г.Ярославль</a:t>
                      </a:r>
                      <a:r>
                        <a:rPr lang="ru-RU" baseline="0" dirty="0" smtClean="0">
                          <a:latin typeface="+mn-lt"/>
                        </a:rPr>
                        <a:t> 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</a:tr>
              <a:tr h="51845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n-lt"/>
                        </a:rPr>
                        <a:t>12.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n-lt"/>
                        </a:rPr>
                        <a:t>Экология социума, семьи и детства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/>
                </a:tc>
              </a:tr>
              <a:tr h="518457">
                <a:tc>
                  <a:txBody>
                    <a:bodyPr/>
                    <a:lstStyle/>
                    <a:p>
                      <a:endParaRPr lang="ru-RU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95375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/>
          <a:srcRect l="15323"/>
          <a:stretch/>
        </p:blipFill>
        <p:spPr>
          <a:xfrm>
            <a:off x="0" y="-30340"/>
            <a:ext cx="3428928" cy="2277745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 rotWithShape="1">
          <a:blip r:embed="rId3" cstate="print"/>
          <a:srcRect l="8867" t="7698" r="1247" b="8894"/>
          <a:stretch/>
        </p:blipFill>
        <p:spPr>
          <a:xfrm>
            <a:off x="2843808" y="1124744"/>
            <a:ext cx="3639844" cy="1899822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 rotWithShape="1">
          <a:blip r:embed="rId4" cstate="print"/>
          <a:srcRect l="2168" t="17181" r="3123" b="15390"/>
          <a:stretch/>
        </p:blipFill>
        <p:spPr>
          <a:xfrm>
            <a:off x="5508104" y="2420888"/>
            <a:ext cx="3835153" cy="1535837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5" cstate="print"/>
          <a:srcRect l="9456" t="8607" r="3289" b="11103"/>
          <a:stretch/>
        </p:blipFill>
        <p:spPr>
          <a:xfrm>
            <a:off x="5596887" y="0"/>
            <a:ext cx="3533313" cy="1828800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 rotWithShape="1">
          <a:blip r:embed="rId6" cstate="print"/>
          <a:srcRect l="16491" t="726" r="13792"/>
          <a:stretch/>
        </p:blipFill>
        <p:spPr>
          <a:xfrm>
            <a:off x="3203848" y="3212976"/>
            <a:ext cx="2823099" cy="2261218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 rotWithShape="1">
          <a:blip r:embed="rId7" cstate="print"/>
          <a:srcRect l="8355" t="11720" r="224" b="11888"/>
          <a:stretch/>
        </p:blipFill>
        <p:spPr>
          <a:xfrm>
            <a:off x="5940152" y="4077072"/>
            <a:ext cx="3701988" cy="1740023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 rotWithShape="1">
          <a:blip r:embed="rId8" cstate="print"/>
          <a:srcRect l="9793" t="2068" b="-1"/>
          <a:stretch/>
        </p:blipFill>
        <p:spPr>
          <a:xfrm>
            <a:off x="0" y="4293096"/>
            <a:ext cx="3652843" cy="2230647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 rotWithShape="1">
          <a:blip r:embed="rId9" cstate="print"/>
          <a:srcRect l="15322" t="4651"/>
          <a:stretch/>
        </p:blipFill>
        <p:spPr>
          <a:xfrm>
            <a:off x="0" y="2276872"/>
            <a:ext cx="3428947" cy="2171823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 rotWithShape="1">
          <a:blip r:embed="rId10" cstate="print"/>
          <a:srcRect l="32788" t="6236" r="565" b="37250"/>
          <a:stretch/>
        </p:blipFill>
        <p:spPr>
          <a:xfrm>
            <a:off x="6588224" y="5570738"/>
            <a:ext cx="2698812" cy="1287262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 rotWithShape="1">
          <a:blip r:embed="rId11" cstate="print"/>
          <a:srcRect l="9330" t="-443" r="21391" b="9630"/>
          <a:stretch/>
        </p:blipFill>
        <p:spPr>
          <a:xfrm>
            <a:off x="3707904" y="4789504"/>
            <a:ext cx="2805342" cy="2068496"/>
          </a:xfrm>
          <a:prstGeom prst="rect">
            <a:avLst/>
          </a:prstGeom>
        </p:spPr>
      </p:pic>
      <p:pic>
        <p:nvPicPr>
          <p:cNvPr id="14" name="Рисунок 13"/>
          <p:cNvPicPr/>
          <p:nvPr/>
        </p:nvPicPr>
        <p:blipFill rotWithShape="1">
          <a:blip r:embed="rId12" cstate="print"/>
          <a:srcRect l="19089" t="11316" r="233" b="38795"/>
          <a:stretch/>
        </p:blipFill>
        <p:spPr>
          <a:xfrm>
            <a:off x="107504" y="5733256"/>
            <a:ext cx="3456384" cy="112474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83160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28800"/>
            <a:ext cx="7560840" cy="4104456"/>
          </a:xfrm>
        </p:spPr>
        <p:txBody>
          <a:bodyPr/>
          <a:lstStyle/>
          <a:p>
            <a:pPr marL="0" indent="0">
              <a:buNone/>
              <a:tabLst>
                <a:tab pos="2152650" algn="l"/>
              </a:tabLst>
            </a:pPr>
            <a:r>
              <a:rPr lang="ru-RU" b="1" dirty="0" smtClean="0">
                <a:solidFill>
                  <a:srgbClr val="663300"/>
                </a:solidFill>
              </a:rPr>
              <a:t/>
            </a:r>
            <a:br>
              <a:rPr lang="ru-RU" b="1" dirty="0" smtClean="0">
                <a:solidFill>
                  <a:srgbClr val="663300"/>
                </a:solidFill>
              </a:rPr>
            </a:br>
            <a:endParaRPr lang="ru-RU" b="1" dirty="0" smtClean="0">
              <a:solidFill>
                <a:srgbClr val="663300"/>
              </a:solidFill>
            </a:endParaRPr>
          </a:p>
          <a:p>
            <a:pPr marL="0" indent="0">
              <a:buNone/>
              <a:tabLst>
                <a:tab pos="2152650" algn="l"/>
              </a:tabLst>
            </a:pPr>
            <a:endParaRPr lang="ru-RU" dirty="0" smtClean="0"/>
          </a:p>
          <a:p>
            <a:pPr marL="0" indent="0">
              <a:buNone/>
              <a:tabLst>
                <a:tab pos="2152650" algn="l"/>
              </a:tabLst>
            </a:pPr>
            <a:endParaRPr lang="ru-RU" dirty="0" smtClean="0"/>
          </a:p>
          <a:p>
            <a:pPr marL="0" indent="0">
              <a:buNone/>
              <a:tabLst>
                <a:tab pos="2152650" algn="l"/>
              </a:tabLst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5782"/>
          <a:stretch/>
        </p:blipFill>
        <p:spPr bwMode="auto">
          <a:xfrm>
            <a:off x="0" y="-1"/>
            <a:ext cx="2740775" cy="11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710361" y="233963"/>
            <a:ext cx="6433639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научно-практическая конференция с международным участием «Формирование психологически комфортной и безопасной  образовательной среды  в сельской школе»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83768" y="6021288"/>
            <a:ext cx="44644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 марта 2021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</a:p>
          <a:p>
            <a:pPr algn="ctr"/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611560" y="1629880"/>
            <a:ext cx="7629210" cy="5946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alt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Секция №  </a:t>
            </a: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</a:t>
            </a:r>
            <a:r>
              <a:rPr lang="ru-RU" alt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alt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комфортных отношений между субъектами образовательного </a:t>
            </a: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процесса» </a:t>
            </a:r>
            <a:endParaRPr lang="en-US" alt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altLang="ru-RU" sz="24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Модераторы: </a:t>
            </a:r>
          </a:p>
          <a:p>
            <a:pPr algn="just"/>
            <a:r>
              <a:rPr lang="ru-RU" altLang="ru-RU" sz="1600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Серафимович </a:t>
            </a:r>
            <a:r>
              <a:rPr lang="ru-RU" altLang="ru-RU" sz="16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Ирина Владимировна</a:t>
            </a:r>
            <a:r>
              <a:rPr lang="ru-RU" alt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кандидат психологических наук, проректор ГАУ ДПО ЯО «Институт развития образования», г. Ярославль</a:t>
            </a:r>
          </a:p>
          <a:p>
            <a:pPr algn="just"/>
            <a:r>
              <a:rPr lang="ru-RU" altLang="ru-RU" sz="16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Сальникова Юлия Николаевна</a:t>
            </a:r>
            <a:r>
              <a:rPr lang="ru-RU" alt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кандидат педагогических наук, доцент ГАУ ДПО ЯО «Институт развития образования» г. Ярославль</a:t>
            </a:r>
          </a:p>
          <a:p>
            <a:pPr algn="just"/>
            <a:r>
              <a:rPr lang="ru-RU" altLang="ru-RU" sz="16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Яковлева Юлия Владимировна</a:t>
            </a:r>
            <a:r>
              <a:rPr lang="ru-RU" alt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кандидат педагогических наук, старший преподаватель кафедры педагогических технологий ФГБОУ ВО «Ярославский государственный педагогический университет им. К. Д. Ушинского», г. Ярославль</a:t>
            </a:r>
          </a:p>
          <a:p>
            <a:pPr algn="l"/>
            <a:endParaRPr lang="ru-RU" alt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alt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06485" y="2492896"/>
            <a:ext cx="7629210" cy="11892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alt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386849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28800"/>
            <a:ext cx="7560840" cy="410445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  <a:tabLst>
                <a:tab pos="2152650" algn="l"/>
              </a:tabLst>
            </a:pPr>
            <a:r>
              <a:rPr lang="ru-RU" b="1" dirty="0" smtClean="0">
                <a:solidFill>
                  <a:srgbClr val="663300"/>
                </a:solidFill>
              </a:rPr>
              <a:t/>
            </a:r>
            <a:br>
              <a:rPr lang="ru-RU" b="1" dirty="0" smtClean="0">
                <a:solidFill>
                  <a:srgbClr val="663300"/>
                </a:solidFill>
              </a:rPr>
            </a:br>
            <a:r>
              <a:rPr lang="ru-RU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подключений</a:t>
            </a:r>
            <a:r>
              <a:rPr lang="ru-RU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21 подключение</a:t>
            </a:r>
            <a:endParaRPr lang="ru-RU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tabLst>
                <a:tab pos="2152650" algn="l"/>
              </a:tabLst>
            </a:pPr>
            <a:r>
              <a:rPr lang="ru-RU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Приняли </a:t>
            </a:r>
            <a:r>
              <a:rPr lang="ru-RU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</a:t>
            </a:r>
            <a:r>
              <a:rPr lang="ru-RU" b="1" u="sng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</a:t>
            </a:r>
            <a:r>
              <a:rPr lang="ru-RU" b="1" u="sng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  </a:t>
            </a:r>
            <a:r>
              <a:rPr lang="ru-RU" b="1" u="sng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чел.</a:t>
            </a:r>
          </a:p>
          <a:p>
            <a:pPr marL="0" indent="0">
              <a:buNone/>
              <a:tabLst>
                <a:tab pos="2152650" algn="l"/>
              </a:tabLst>
            </a:pPr>
            <a:endParaRPr lang="ru-RU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tabLst>
                <a:tab pos="2152650" algn="l"/>
              </a:tabLst>
            </a:pPr>
            <a:r>
              <a:rPr lang="ru-RU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7</a:t>
            </a:r>
            <a:r>
              <a:rPr lang="ru-RU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регионов: </a:t>
            </a:r>
            <a:r>
              <a:rPr lang="ru-RU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Ярославская область, Томская, республика Карелия, </a:t>
            </a:r>
            <a:r>
              <a:rPr lang="ru-RU" b="1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Нижегородоская</a:t>
            </a:r>
            <a:r>
              <a:rPr lang="ru-RU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область, Новгородская область, Вологодская область, республика Башкортостан</a:t>
            </a:r>
            <a:endParaRPr lang="ru-RU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tabLst>
                <a:tab pos="2152650" algn="l"/>
              </a:tabLst>
            </a:pPr>
            <a:r>
              <a:rPr lang="ru-RU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выступлений: 13.</a:t>
            </a:r>
            <a:endParaRPr lang="ru-RU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tabLst>
                <a:tab pos="2152650" algn="l"/>
              </a:tabLst>
            </a:pPr>
            <a:r>
              <a:rPr lang="ru-RU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Выступили </a:t>
            </a:r>
            <a:r>
              <a:rPr lang="ru-RU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секции: </a:t>
            </a:r>
            <a:r>
              <a:rPr lang="ru-RU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чел</a:t>
            </a:r>
            <a:r>
              <a:rPr lang="ru-RU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  <a:tabLst>
                <a:tab pos="2152650" algn="l"/>
              </a:tabLst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5782"/>
          <a:stretch/>
        </p:blipFill>
        <p:spPr bwMode="auto">
          <a:xfrm>
            <a:off x="0" y="-1"/>
            <a:ext cx="2740775" cy="11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710361" y="233963"/>
            <a:ext cx="6433639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научно-практическая конференция с международным участием «Формирование психологически комфортной и безопасной  образовательной среды  в сельской школе»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55776" y="6246046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марта 2021 г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1199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28800"/>
            <a:ext cx="7560840" cy="4104456"/>
          </a:xfrm>
        </p:spPr>
        <p:txBody>
          <a:bodyPr/>
          <a:lstStyle/>
          <a:p>
            <a:pPr marL="0" indent="0">
              <a:buNone/>
              <a:tabLst>
                <a:tab pos="2152650" algn="l"/>
              </a:tabLst>
            </a:pPr>
            <a:r>
              <a:rPr lang="ru-RU" b="1" dirty="0" smtClean="0">
                <a:solidFill>
                  <a:srgbClr val="663300"/>
                </a:solidFill>
              </a:rPr>
              <a:t/>
            </a:r>
            <a:br>
              <a:rPr lang="ru-RU" b="1" dirty="0" smtClean="0">
                <a:solidFill>
                  <a:srgbClr val="663300"/>
                </a:solidFill>
              </a:rPr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5782"/>
          <a:stretch/>
        </p:blipFill>
        <p:spPr bwMode="auto">
          <a:xfrm>
            <a:off x="0" y="-1"/>
            <a:ext cx="2740775" cy="11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710361" y="233963"/>
            <a:ext cx="6433639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научно-практическая конференция с международным участием «Формирование психологически комфортной и безопасной  образовательной среды  в сельской школе»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39752" y="6519446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марта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412776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ru-RU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31629901"/>
              </p:ext>
            </p:extLst>
          </p:nvPr>
        </p:nvGraphicFramePr>
        <p:xfrm>
          <a:off x="276727" y="1124744"/>
          <a:ext cx="8867273" cy="506578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62881"/>
                <a:gridCol w="5282924"/>
                <a:gridCol w="2921468"/>
              </a:tblGrid>
              <a:tr h="43282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ИДЕЯ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АВТОР, контакты</a:t>
                      </a:r>
                      <a:endParaRPr lang="ru-RU" sz="1400" dirty="0"/>
                    </a:p>
                  </a:txBody>
                  <a:tcPr/>
                </a:tc>
              </a:tr>
              <a:tr h="79678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Педагогическое наблюдение – эффективный метод для выявления случаев психологического неблагополучия детей в детском</a:t>
                      </a:r>
                      <a:r>
                        <a:rPr lang="ru-RU" sz="1400" baseline="0" dirty="0" smtClean="0"/>
                        <a:t> саду.</a:t>
                      </a:r>
                    </a:p>
                    <a:p>
                      <a:r>
                        <a:rPr lang="ru-RU" sz="1400" baseline="0" dirty="0" smtClean="0"/>
                        <a:t>Развитие эмоциональной сферы детей дошкольного возраста является важным профилактическим методом для формирования психологического благополучия и безопасности ребенка дошкольного возраста при взаимодействии с другими людьми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Воскресенская Светлана Александровна</a:t>
                      </a:r>
                    </a:p>
                    <a:p>
                      <a:r>
                        <a:rPr lang="ru-RU" sz="1400" dirty="0" smtClean="0"/>
                        <a:t>Детский</a:t>
                      </a:r>
                      <a:r>
                        <a:rPr lang="ru-RU" sz="1400" baseline="0" dirty="0" smtClean="0"/>
                        <a:t> сад </a:t>
                      </a:r>
                      <a:r>
                        <a:rPr lang="ru-RU" sz="1400" baseline="0" dirty="0" err="1" smtClean="0"/>
                        <a:t>п</a:t>
                      </a:r>
                      <a:r>
                        <a:rPr lang="ru-RU" sz="1400" dirty="0" err="1" smtClean="0"/>
                        <a:t>ос.Ермаково</a:t>
                      </a:r>
                      <a:r>
                        <a:rPr lang="ru-RU" sz="1400" dirty="0" smtClean="0"/>
                        <a:t>, Рыбинский МР, Ярославская обл.</a:t>
                      </a:r>
                    </a:p>
                    <a:p>
                      <a:r>
                        <a:rPr lang="ru-RU" sz="1400" dirty="0" smtClean="0"/>
                        <a:t>Сальникова Юлия Николаевна, </a:t>
                      </a:r>
                      <a:endParaRPr lang="ru-RU" sz="1400" dirty="0"/>
                    </a:p>
                  </a:txBody>
                  <a:tcPr/>
                </a:tc>
              </a:tr>
              <a:tr h="47560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Нахождение педагогов в статусе кадрового</a:t>
                      </a:r>
                      <a:r>
                        <a:rPr lang="ru-RU" sz="1400" baseline="0" dirty="0" smtClean="0"/>
                        <a:t> резерва развивает у педагогов </a:t>
                      </a:r>
                      <a:r>
                        <a:rPr lang="ru-RU" sz="1400" baseline="0" dirty="0" err="1" smtClean="0"/>
                        <a:t>надситуативное</a:t>
                      </a:r>
                      <a:r>
                        <a:rPr lang="ru-RU" sz="1400" baseline="0" dirty="0" smtClean="0"/>
                        <a:t> мышление и  может быть рассмотрено как ресурс сохранения психологически комфортного климата в образовательной организации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Серафимович Ирина Владимировна, ГАУ ДПО ЯО ИРО,  г. Ярославль</a:t>
                      </a:r>
                      <a:endParaRPr lang="ru-RU" sz="1400" dirty="0"/>
                    </a:p>
                  </a:txBody>
                  <a:tcPr/>
                </a:tc>
              </a:tr>
              <a:tr h="61972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Активность</a:t>
                      </a:r>
                      <a:r>
                        <a:rPr lang="ru-RU" sz="1400" baseline="0" dirty="0" smtClean="0"/>
                        <a:t> родителей в жизнедеятельность школы может создавать ситуации как поддержания благополучного климата, так и влиять на ухудшение взаимоотношений между школой и родительской общественностью.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Пивоварова Анна Викторовна, Томский государственный педагогический университет, </a:t>
                      </a:r>
                      <a:r>
                        <a:rPr lang="ru-RU" sz="1400" dirty="0" err="1" smtClean="0"/>
                        <a:t>г.Томск</a:t>
                      </a:r>
                      <a:endParaRPr lang="ru-RU" sz="1400" dirty="0"/>
                    </a:p>
                  </a:txBody>
                  <a:tcPr/>
                </a:tc>
              </a:tr>
              <a:tr h="61972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Выявлены</a:t>
                      </a:r>
                      <a:r>
                        <a:rPr lang="ru-RU" sz="1400" baseline="0" dirty="0" smtClean="0"/>
                        <a:t> угрозы психологической безопасности школьника: </a:t>
                      </a:r>
                    </a:p>
                    <a:p>
                      <a:r>
                        <a:rPr lang="ru-RU" sz="1400" baseline="0" dirty="0" smtClean="0"/>
                        <a:t>-поведенческая зависимость, снижение  уровня общей успеваемости, ухудшение микроклимата школы в целом. Справится с этим могут помогать такие факторы как: повышение статуса учителя, содержательная часть занятий, приемы </a:t>
                      </a:r>
                      <a:r>
                        <a:rPr lang="ru-RU" sz="1400" baseline="0" dirty="0" err="1" smtClean="0"/>
                        <a:t>саморегуляции</a:t>
                      </a:r>
                      <a:r>
                        <a:rPr lang="ru-RU" sz="1400" baseline="0" dirty="0" smtClean="0"/>
                        <a:t> внутреннего состояния.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Юрина Светлана Николаевна, МБОУ «</a:t>
                      </a:r>
                      <a:r>
                        <a:rPr lang="ru-RU" sz="1400" dirty="0" err="1" smtClean="0"/>
                        <a:t>Елизаровская</a:t>
                      </a:r>
                      <a:r>
                        <a:rPr lang="ru-RU" sz="1400" dirty="0" smtClean="0"/>
                        <a:t> средняя школа»,</a:t>
                      </a:r>
                      <a:r>
                        <a:rPr lang="ru-RU" sz="1400" baseline="0" dirty="0" smtClean="0"/>
                        <a:t> с. Елизарово, </a:t>
                      </a:r>
                      <a:r>
                        <a:rPr lang="ru-RU" sz="1400" dirty="0" smtClean="0"/>
                        <a:t>Нижегородская область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1199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4279</Words>
  <Application>Microsoft Office PowerPoint</Application>
  <PresentationFormat>Экран (4:3)</PresentationFormat>
  <Paragraphs>502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Николаевна Новикова</dc:creator>
  <cp:lastModifiedBy>Анна</cp:lastModifiedBy>
  <cp:revision>44</cp:revision>
  <dcterms:created xsi:type="dcterms:W3CDTF">2020-03-25T10:05:28Z</dcterms:created>
  <dcterms:modified xsi:type="dcterms:W3CDTF">2021-04-04T10:10:03Z</dcterms:modified>
</cp:coreProperties>
</file>